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2" r:id="rId3"/>
    <p:sldId id="273" r:id="rId4"/>
    <p:sldId id="276" r:id="rId5"/>
    <p:sldId id="277" r:id="rId6"/>
    <p:sldId id="284" r:id="rId7"/>
    <p:sldId id="285" r:id="rId8"/>
    <p:sldId id="286" r:id="rId9"/>
    <p:sldId id="287" r:id="rId10"/>
    <p:sldId id="289" r:id="rId11"/>
    <p:sldId id="290" r:id="rId12"/>
    <p:sldId id="294" r:id="rId13"/>
    <p:sldId id="279" r:id="rId14"/>
    <p:sldId id="282" r:id="rId15"/>
    <p:sldId id="283" r:id="rId16"/>
    <p:sldId id="291" r:id="rId17"/>
    <p:sldId id="292" r:id="rId18"/>
    <p:sldId id="293" r:id="rId19"/>
    <p:sldId id="280" r:id="rId20"/>
    <p:sldId id="271" r:id="rId21"/>
    <p:sldId id="295" r:id="rId22"/>
    <p:sldId id="296" r:id="rId23"/>
    <p:sldId id="297" r:id="rId24"/>
    <p:sldId id="298" r:id="rId25"/>
    <p:sldId id="299" r:id="rId26"/>
    <p:sldId id="303" r:id="rId27"/>
    <p:sldId id="300" r:id="rId28"/>
    <p:sldId id="301" r:id="rId29"/>
    <p:sldId id="270" r:id="rId30"/>
  </p:sldIdLst>
  <p:sldSz cx="9145588" cy="6859588"/>
  <p:notesSz cx="6858000" cy="9144000"/>
  <p:defaultTextStyle>
    <a:defPPr>
      <a:defRPr lang="zh-CN"/>
    </a:defPPr>
    <a:lvl1pPr marL="0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76972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53944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830915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107887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1384859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1661831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1938802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2215774" algn="l" defTabSz="5539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72" autoAdjust="0"/>
  </p:normalViewPr>
  <p:slideViewPr>
    <p:cSldViewPr snapToGrid="0" snapToObjects="1">
      <p:cViewPr varScale="1">
        <p:scale>
          <a:sx n="79" d="100"/>
          <a:sy n="79" d="100"/>
        </p:scale>
        <p:origin x="-1704" y="-84"/>
      </p:cViewPr>
      <p:guideLst>
        <p:guide orient="horz" pos="2161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A2C114-94C8-4622-89CA-94EC92F44357}" type="doc">
      <dgm:prSet loTypeId="urn:microsoft.com/office/officeart/2005/8/layout/pyramid1" loCatId="pyramid" qsTypeId="urn:microsoft.com/office/officeart/2005/8/quickstyle/simple4" qsCatId="simple" csTypeId="urn:microsoft.com/office/officeart/2005/8/colors/accent1_2" csCatId="accent1" phldr="1"/>
      <dgm:spPr/>
    </dgm:pt>
    <dgm:pt modelId="{63ACE8BD-4305-4FE5-93F7-8844A96BDA18}">
      <dgm:prSet phldrT="[文本]" custT="1"/>
      <dgm:spPr>
        <a:xfrm>
          <a:off x="1539171" y="0"/>
          <a:ext cx="1026114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gm:spPr>
      <dgm:t>
        <a:bodyPr/>
        <a:lstStyle/>
        <a:p>
          <a:pPr marL="0">
            <a:spcBef>
              <a:spcPts val="1200"/>
            </a:spcBef>
          </a:pPr>
          <a:r>
            <a:rPr lang="zh-CN" altLang="en-US" sz="1400" b="1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可视化</a:t>
          </a:r>
          <a:endParaRPr lang="en-US" altLang="zh-CN" sz="1400" b="1" dirty="0" smtClean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gm:t>
    </dgm:pt>
    <dgm:pt modelId="{C4296D7B-E6A2-4CFA-BD11-43787798A73A}" type="parTrans" cxnId="{3A8703DF-10FF-48BA-9E0E-60E4ED8B5BDC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04805BAE-EAAF-47D3-8C5D-0351032CA5DE}" type="sibTrans" cxnId="{3A8703DF-10FF-48BA-9E0E-60E4ED8B5BDC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FFC9E6C5-2346-4577-88A2-58836B29BC07}">
      <dgm:prSet phldrT="[文本]" custT="1"/>
      <dgm:spPr>
        <a:xfrm>
          <a:off x="1024615" y="1015768"/>
          <a:ext cx="2052228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gm:spPr>
      <dgm:t>
        <a:bodyPr/>
        <a:lstStyle/>
        <a:p>
          <a:pPr algn="l"/>
          <a:r>
            <a:rPr lang="zh-CN" altLang="en-US" sz="1400" b="1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分析挖掘</a:t>
          </a:r>
          <a:endParaRPr lang="zh-CN" altLang="en-US" sz="1400" b="1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gm:t>
    </dgm:pt>
    <dgm:pt modelId="{003618A4-1106-4488-B6C5-DCD7C7493358}" type="parTrans" cxnId="{47EF8294-D115-401B-BCF4-AF7417F3538B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32C53184-E376-498A-9BED-267F3627F38B}" type="sibTrans" cxnId="{47EF8294-D115-401B-BCF4-AF7417F3538B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2193F6BE-E06C-4248-9669-A9756D913053}">
      <dgm:prSet phldrT="[文本]" custT="1"/>
      <dgm:spPr>
        <a:xfrm>
          <a:off x="513057" y="2088232"/>
          <a:ext cx="3078341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gm:spPr>
      <dgm:t>
        <a:bodyPr/>
        <a:lstStyle/>
        <a:p>
          <a:r>
            <a:rPr lang="zh-CN" altLang="en-US" sz="1400" b="1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大数据存储和管理</a:t>
          </a:r>
          <a:endParaRPr lang="zh-CN" altLang="en-US" sz="1400" b="1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gm:t>
    </dgm:pt>
    <dgm:pt modelId="{C535315C-0615-49F9-8024-9DF33D566CBA}" type="parTrans" cxnId="{0E2E0A14-0990-4AD0-9A84-04C67B453A4A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C71696CA-4BDE-4568-9555-AB16F35EE47D}" type="sibTrans" cxnId="{0E2E0A14-0990-4AD0-9A84-04C67B453A4A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724A40D3-E2DB-4DB7-B95F-994F2C6BE62A}">
      <dgm:prSet phldrT="[文本]" custT="1"/>
      <dgm:spPr>
        <a:xfrm>
          <a:off x="0" y="3132347"/>
          <a:ext cx="4104456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gm:spPr>
      <dgm:t>
        <a:bodyPr/>
        <a:lstStyle/>
        <a:p>
          <a:r>
            <a:rPr lang="zh-CN" altLang="en-US" sz="1400" b="1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大数据采集</a:t>
          </a:r>
          <a:endParaRPr lang="zh-CN" altLang="en-US" sz="1400" b="1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gm:t>
    </dgm:pt>
    <dgm:pt modelId="{19EC2E03-D3E1-4D9D-808D-82921EF2634B}" type="parTrans" cxnId="{A0A2DA20-695F-41C4-BEE9-23F628DA1E3C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C4168A93-FC7E-427A-A20E-98845F23EB1F}" type="sibTrans" cxnId="{A0A2DA20-695F-41C4-BEE9-23F628DA1E3C}">
      <dgm:prSet/>
      <dgm:spPr/>
      <dgm:t>
        <a:bodyPr/>
        <a:lstStyle/>
        <a:p>
          <a:endParaRPr lang="zh-CN" altLang="en-US" sz="1400">
            <a:solidFill>
              <a:schemeClr val="tx1"/>
            </a:solidFill>
            <a:latin typeface="黑体" pitchFamily="49" charset="-122"/>
            <a:ea typeface="黑体" pitchFamily="49" charset="-122"/>
          </a:endParaRPr>
        </a:p>
      </dgm:t>
    </dgm:pt>
    <dgm:pt modelId="{E663DAA5-5071-4D8F-A41E-26BC0C48CB31}" type="pres">
      <dgm:prSet presAssocID="{C3A2C114-94C8-4622-89CA-94EC92F44357}" presName="Name0" presStyleCnt="0">
        <dgm:presLayoutVars>
          <dgm:dir/>
          <dgm:animLvl val="lvl"/>
          <dgm:resizeHandles val="exact"/>
        </dgm:presLayoutVars>
      </dgm:prSet>
      <dgm:spPr/>
    </dgm:pt>
    <dgm:pt modelId="{20EB1E9B-DAE4-4BEE-9A08-E0CC40100993}" type="pres">
      <dgm:prSet presAssocID="{63ACE8BD-4305-4FE5-93F7-8844A96BDA18}" presName="Name8" presStyleCnt="0"/>
      <dgm:spPr/>
    </dgm:pt>
    <dgm:pt modelId="{AA675083-F89F-4B8A-BC23-5509FD00AC3D}" type="pres">
      <dgm:prSet presAssocID="{63ACE8BD-4305-4FE5-93F7-8844A96BDA18}" presName="level" presStyleLbl="node1" presStyleIdx="0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63539"/>
          </a:avLst>
        </a:prstGeom>
      </dgm:spPr>
      <dgm:t>
        <a:bodyPr/>
        <a:lstStyle/>
        <a:p>
          <a:endParaRPr lang="zh-CN" altLang="en-US"/>
        </a:p>
      </dgm:t>
    </dgm:pt>
    <dgm:pt modelId="{2B429FD1-FA99-4A83-ABDB-A7D609E1AF48}" type="pres">
      <dgm:prSet presAssocID="{63ACE8BD-4305-4FE5-93F7-8844A96BDA1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96DBC5-FD32-4942-99B2-A4718B8C8B30}" type="pres">
      <dgm:prSet presAssocID="{FFC9E6C5-2346-4577-88A2-58836B29BC07}" presName="Name8" presStyleCnt="0"/>
      <dgm:spPr/>
    </dgm:pt>
    <dgm:pt modelId="{A944D26E-4B25-4C04-963E-6C6DFF3D353A}" type="pres">
      <dgm:prSet presAssocID="{FFC9E6C5-2346-4577-88A2-58836B29BC07}" presName="level" presStyleLbl="node1" presStyleIdx="1" presStyleCnt="4" custLinFactNeighborX="-73" custLinFactNeighborY="-2715">
        <dgm:presLayoutVars>
          <dgm:chMax val="1"/>
          <dgm:bulletEnabled val="1"/>
        </dgm:presLayoutVars>
      </dgm:prSet>
      <dgm:spPr>
        <a:prstGeom prst="trapezoid">
          <a:avLst>
            <a:gd name="adj" fmla="val 63539"/>
          </a:avLst>
        </a:prstGeom>
      </dgm:spPr>
      <dgm:t>
        <a:bodyPr/>
        <a:lstStyle/>
        <a:p>
          <a:endParaRPr lang="zh-CN" altLang="en-US"/>
        </a:p>
      </dgm:t>
    </dgm:pt>
    <dgm:pt modelId="{7C304CC0-AC16-4B49-8E47-DDECD120208A}" type="pres">
      <dgm:prSet presAssocID="{FFC9E6C5-2346-4577-88A2-58836B29BC0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CC7248-6645-45F9-B36F-0DB4A480F9EA}" type="pres">
      <dgm:prSet presAssocID="{2193F6BE-E06C-4248-9669-A9756D913053}" presName="Name8" presStyleCnt="0"/>
      <dgm:spPr/>
    </dgm:pt>
    <dgm:pt modelId="{767C8148-CB3C-4E16-B600-5006D76A94ED}" type="pres">
      <dgm:prSet presAssocID="{2193F6BE-E06C-4248-9669-A9756D913053}" presName="level" presStyleLbl="node1" presStyleIdx="2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63539"/>
          </a:avLst>
        </a:prstGeom>
      </dgm:spPr>
      <dgm:t>
        <a:bodyPr/>
        <a:lstStyle/>
        <a:p>
          <a:endParaRPr lang="zh-CN" altLang="en-US"/>
        </a:p>
      </dgm:t>
    </dgm:pt>
    <dgm:pt modelId="{02171088-AC08-4991-96A0-503D09945A7B}" type="pres">
      <dgm:prSet presAssocID="{2193F6BE-E06C-4248-9669-A9756D91305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5D112B-8250-48AF-A8A5-E956D6F8D046}" type="pres">
      <dgm:prSet presAssocID="{724A40D3-E2DB-4DB7-B95F-994F2C6BE62A}" presName="Name8" presStyleCnt="0"/>
      <dgm:spPr/>
    </dgm:pt>
    <dgm:pt modelId="{AD751582-3C07-4A62-8108-060383A4F2A6}" type="pres">
      <dgm:prSet presAssocID="{724A40D3-E2DB-4DB7-B95F-994F2C6BE62A}" presName="level" presStyleLbl="node1" presStyleIdx="3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63539"/>
          </a:avLst>
        </a:prstGeom>
      </dgm:spPr>
      <dgm:t>
        <a:bodyPr/>
        <a:lstStyle/>
        <a:p>
          <a:endParaRPr lang="zh-CN" altLang="en-US"/>
        </a:p>
      </dgm:t>
    </dgm:pt>
    <dgm:pt modelId="{3F55E67F-E7FA-46DE-BF86-7ABCF978F668}" type="pres">
      <dgm:prSet presAssocID="{724A40D3-E2DB-4DB7-B95F-994F2C6BE62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40E2688-D0EE-45F8-B40F-5B38B45894E7}" type="presOf" srcId="{63ACE8BD-4305-4FE5-93F7-8844A96BDA18}" destId="{2B429FD1-FA99-4A83-ABDB-A7D609E1AF48}" srcOrd="1" destOrd="0" presId="urn:microsoft.com/office/officeart/2005/8/layout/pyramid1"/>
    <dgm:cxn modelId="{47EF8294-D115-401B-BCF4-AF7417F3538B}" srcId="{C3A2C114-94C8-4622-89CA-94EC92F44357}" destId="{FFC9E6C5-2346-4577-88A2-58836B29BC07}" srcOrd="1" destOrd="0" parTransId="{003618A4-1106-4488-B6C5-DCD7C7493358}" sibTransId="{32C53184-E376-498A-9BED-267F3627F38B}"/>
    <dgm:cxn modelId="{AFC5CCB5-9668-4482-9D6E-296E57C18D02}" type="presOf" srcId="{FFC9E6C5-2346-4577-88A2-58836B29BC07}" destId="{7C304CC0-AC16-4B49-8E47-DDECD120208A}" srcOrd="1" destOrd="0" presId="urn:microsoft.com/office/officeart/2005/8/layout/pyramid1"/>
    <dgm:cxn modelId="{91CE0772-6680-4FF6-889B-3B427434D3A3}" type="presOf" srcId="{724A40D3-E2DB-4DB7-B95F-994F2C6BE62A}" destId="{3F55E67F-E7FA-46DE-BF86-7ABCF978F668}" srcOrd="1" destOrd="0" presId="urn:microsoft.com/office/officeart/2005/8/layout/pyramid1"/>
    <dgm:cxn modelId="{811BF970-BBAA-45B3-A886-1E9C89BE86A7}" type="presOf" srcId="{FFC9E6C5-2346-4577-88A2-58836B29BC07}" destId="{A944D26E-4B25-4C04-963E-6C6DFF3D353A}" srcOrd="0" destOrd="0" presId="urn:microsoft.com/office/officeart/2005/8/layout/pyramid1"/>
    <dgm:cxn modelId="{66569263-DA1F-4222-8CC0-81A724F60CF4}" type="presOf" srcId="{63ACE8BD-4305-4FE5-93F7-8844A96BDA18}" destId="{AA675083-F89F-4B8A-BC23-5509FD00AC3D}" srcOrd="0" destOrd="0" presId="urn:microsoft.com/office/officeart/2005/8/layout/pyramid1"/>
    <dgm:cxn modelId="{BF952582-DFFE-4DCB-A1E9-834F9FBC0F32}" type="presOf" srcId="{724A40D3-E2DB-4DB7-B95F-994F2C6BE62A}" destId="{AD751582-3C07-4A62-8108-060383A4F2A6}" srcOrd="0" destOrd="0" presId="urn:microsoft.com/office/officeart/2005/8/layout/pyramid1"/>
    <dgm:cxn modelId="{8065F9C8-191F-4E3E-AAFB-DF247CA58779}" type="presOf" srcId="{C3A2C114-94C8-4622-89CA-94EC92F44357}" destId="{E663DAA5-5071-4D8F-A41E-26BC0C48CB31}" srcOrd="0" destOrd="0" presId="urn:microsoft.com/office/officeart/2005/8/layout/pyramid1"/>
    <dgm:cxn modelId="{0E2E0A14-0990-4AD0-9A84-04C67B453A4A}" srcId="{C3A2C114-94C8-4622-89CA-94EC92F44357}" destId="{2193F6BE-E06C-4248-9669-A9756D913053}" srcOrd="2" destOrd="0" parTransId="{C535315C-0615-49F9-8024-9DF33D566CBA}" sibTransId="{C71696CA-4BDE-4568-9555-AB16F35EE47D}"/>
    <dgm:cxn modelId="{6A39020E-9221-4B52-8A65-B6079AD5E1EA}" type="presOf" srcId="{2193F6BE-E06C-4248-9669-A9756D913053}" destId="{02171088-AC08-4991-96A0-503D09945A7B}" srcOrd="1" destOrd="0" presId="urn:microsoft.com/office/officeart/2005/8/layout/pyramid1"/>
    <dgm:cxn modelId="{EB11274C-C13C-4295-BCFB-BF098C803722}" type="presOf" srcId="{2193F6BE-E06C-4248-9669-A9756D913053}" destId="{767C8148-CB3C-4E16-B600-5006D76A94ED}" srcOrd="0" destOrd="0" presId="urn:microsoft.com/office/officeart/2005/8/layout/pyramid1"/>
    <dgm:cxn modelId="{3A8703DF-10FF-48BA-9E0E-60E4ED8B5BDC}" srcId="{C3A2C114-94C8-4622-89CA-94EC92F44357}" destId="{63ACE8BD-4305-4FE5-93F7-8844A96BDA18}" srcOrd="0" destOrd="0" parTransId="{C4296D7B-E6A2-4CFA-BD11-43787798A73A}" sibTransId="{04805BAE-EAAF-47D3-8C5D-0351032CA5DE}"/>
    <dgm:cxn modelId="{A0A2DA20-695F-41C4-BEE9-23F628DA1E3C}" srcId="{C3A2C114-94C8-4622-89CA-94EC92F44357}" destId="{724A40D3-E2DB-4DB7-B95F-994F2C6BE62A}" srcOrd="3" destOrd="0" parTransId="{19EC2E03-D3E1-4D9D-808D-82921EF2634B}" sibTransId="{C4168A93-FC7E-427A-A20E-98845F23EB1F}"/>
    <dgm:cxn modelId="{2679E6AB-6631-4093-BB04-1383713878D3}" type="presParOf" srcId="{E663DAA5-5071-4D8F-A41E-26BC0C48CB31}" destId="{20EB1E9B-DAE4-4BEE-9A08-E0CC40100993}" srcOrd="0" destOrd="0" presId="urn:microsoft.com/office/officeart/2005/8/layout/pyramid1"/>
    <dgm:cxn modelId="{E1EC1DDB-C271-4324-B70C-51F23D11316A}" type="presParOf" srcId="{20EB1E9B-DAE4-4BEE-9A08-E0CC40100993}" destId="{AA675083-F89F-4B8A-BC23-5509FD00AC3D}" srcOrd="0" destOrd="0" presId="urn:microsoft.com/office/officeart/2005/8/layout/pyramid1"/>
    <dgm:cxn modelId="{F7E7E157-BADE-45F4-AB96-BF2B4574D4E8}" type="presParOf" srcId="{20EB1E9B-DAE4-4BEE-9A08-E0CC40100993}" destId="{2B429FD1-FA99-4A83-ABDB-A7D609E1AF48}" srcOrd="1" destOrd="0" presId="urn:microsoft.com/office/officeart/2005/8/layout/pyramid1"/>
    <dgm:cxn modelId="{E7F2FD4A-3B28-428C-8377-AA812E45E5DA}" type="presParOf" srcId="{E663DAA5-5071-4D8F-A41E-26BC0C48CB31}" destId="{4196DBC5-FD32-4942-99B2-A4718B8C8B30}" srcOrd="1" destOrd="0" presId="urn:microsoft.com/office/officeart/2005/8/layout/pyramid1"/>
    <dgm:cxn modelId="{68BB46E8-78F7-4945-9E39-50ECB094897A}" type="presParOf" srcId="{4196DBC5-FD32-4942-99B2-A4718B8C8B30}" destId="{A944D26E-4B25-4C04-963E-6C6DFF3D353A}" srcOrd="0" destOrd="0" presId="urn:microsoft.com/office/officeart/2005/8/layout/pyramid1"/>
    <dgm:cxn modelId="{71D67288-7B3A-40E2-9140-2CCC1EA25EBD}" type="presParOf" srcId="{4196DBC5-FD32-4942-99B2-A4718B8C8B30}" destId="{7C304CC0-AC16-4B49-8E47-DDECD120208A}" srcOrd="1" destOrd="0" presId="urn:microsoft.com/office/officeart/2005/8/layout/pyramid1"/>
    <dgm:cxn modelId="{210F072E-1048-4048-9295-2CBBBC2A8150}" type="presParOf" srcId="{E663DAA5-5071-4D8F-A41E-26BC0C48CB31}" destId="{81CC7248-6645-45F9-B36F-0DB4A480F9EA}" srcOrd="2" destOrd="0" presId="urn:microsoft.com/office/officeart/2005/8/layout/pyramid1"/>
    <dgm:cxn modelId="{71ED7D1E-35F2-43A7-AB6C-56E4BEDDB09B}" type="presParOf" srcId="{81CC7248-6645-45F9-B36F-0DB4A480F9EA}" destId="{767C8148-CB3C-4E16-B600-5006D76A94ED}" srcOrd="0" destOrd="0" presId="urn:microsoft.com/office/officeart/2005/8/layout/pyramid1"/>
    <dgm:cxn modelId="{2A8C2821-69CC-4B85-BC90-0BC2A944E6D2}" type="presParOf" srcId="{81CC7248-6645-45F9-B36F-0DB4A480F9EA}" destId="{02171088-AC08-4991-96A0-503D09945A7B}" srcOrd="1" destOrd="0" presId="urn:microsoft.com/office/officeart/2005/8/layout/pyramid1"/>
    <dgm:cxn modelId="{64501DD6-4F03-46E4-9F61-D0132D694F07}" type="presParOf" srcId="{E663DAA5-5071-4D8F-A41E-26BC0C48CB31}" destId="{A15D112B-8250-48AF-A8A5-E956D6F8D046}" srcOrd="3" destOrd="0" presId="urn:microsoft.com/office/officeart/2005/8/layout/pyramid1"/>
    <dgm:cxn modelId="{D40C056B-1488-4675-9577-444AF8CC0797}" type="presParOf" srcId="{A15D112B-8250-48AF-A8A5-E956D6F8D046}" destId="{AD751582-3C07-4A62-8108-060383A4F2A6}" srcOrd="0" destOrd="0" presId="urn:microsoft.com/office/officeart/2005/8/layout/pyramid1"/>
    <dgm:cxn modelId="{86A9B030-B719-4688-ADBB-E1F2C9F28C41}" type="presParOf" srcId="{A15D112B-8250-48AF-A8A5-E956D6F8D046}" destId="{3F55E67F-E7FA-46DE-BF86-7ABCF978F66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675083-F89F-4B8A-BC23-5509FD00AC3D}">
      <dsp:nvSpPr>
        <dsp:cNvPr id="0" name=""/>
        <dsp:cNvSpPr/>
      </dsp:nvSpPr>
      <dsp:spPr>
        <a:xfrm>
          <a:off x="1539171" y="0"/>
          <a:ext cx="1026114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可视化</a:t>
          </a:r>
          <a:endParaRPr lang="en-US" altLang="zh-CN" sz="1400" b="1" kern="1200" dirty="0" smtClean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sp:txBody>
      <dsp:txXfrm>
        <a:off x="1881209" y="348039"/>
        <a:ext cx="342038" cy="696077"/>
      </dsp:txXfrm>
    </dsp:sp>
    <dsp:sp modelId="{A944D26E-4B25-4C04-963E-6C6DFF3D353A}">
      <dsp:nvSpPr>
        <dsp:cNvPr id="0" name=""/>
        <dsp:cNvSpPr/>
      </dsp:nvSpPr>
      <dsp:spPr>
        <a:xfrm>
          <a:off x="1024615" y="1015768"/>
          <a:ext cx="2052228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分析挖掘</a:t>
          </a:r>
          <a:endParaRPr lang="zh-CN" altLang="en-US" sz="1400" b="1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sp:txBody>
      <dsp:txXfrm>
        <a:off x="1826036" y="1361953"/>
        <a:ext cx="449386" cy="697931"/>
      </dsp:txXfrm>
    </dsp:sp>
    <dsp:sp modelId="{767C8148-CB3C-4E16-B600-5006D76A94ED}">
      <dsp:nvSpPr>
        <dsp:cNvPr id="0" name=""/>
        <dsp:cNvSpPr/>
      </dsp:nvSpPr>
      <dsp:spPr>
        <a:xfrm>
          <a:off x="513057" y="2088232"/>
          <a:ext cx="3078341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大数据存储和管理</a:t>
          </a:r>
          <a:endParaRPr lang="zh-CN" altLang="en-US" sz="1400" b="1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sp:txBody>
      <dsp:txXfrm>
        <a:off x="1494047" y="2319022"/>
        <a:ext cx="1116360" cy="813326"/>
      </dsp:txXfrm>
    </dsp:sp>
    <dsp:sp modelId="{AD751582-3C07-4A62-8108-060383A4F2A6}">
      <dsp:nvSpPr>
        <dsp:cNvPr id="0" name=""/>
        <dsp:cNvSpPr/>
      </dsp:nvSpPr>
      <dsp:spPr>
        <a:xfrm>
          <a:off x="0" y="3132347"/>
          <a:ext cx="4104456" cy="1044116"/>
        </a:xfrm>
        <a:prstGeom prst="trapezoid">
          <a:avLst>
            <a:gd name="adj" fmla="val 63539"/>
          </a:avLst>
        </a:prstGeom>
        <a:gradFill rotWithShape="0">
          <a:gsLst>
            <a:gs pos="0">
              <a:srgbClr val="6EA0B0">
                <a:hueOff val="0"/>
                <a:satOff val="0"/>
                <a:lumOff val="0"/>
                <a:alphaOff val="0"/>
                <a:tint val="73000"/>
                <a:satMod val="150000"/>
              </a:srgbClr>
            </a:gs>
            <a:gs pos="25000">
              <a:srgbClr val="6EA0B0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rgbClr>
            </a:gs>
            <a:gs pos="38000">
              <a:srgbClr val="6EA0B0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rgbClr>
            </a:gs>
            <a:gs pos="55000">
              <a:srgbClr val="6EA0B0">
                <a:hueOff val="0"/>
                <a:satOff val="0"/>
                <a:lumOff val="0"/>
                <a:alphaOff val="0"/>
                <a:shade val="57000"/>
                <a:satMod val="120000"/>
              </a:srgbClr>
            </a:gs>
            <a:gs pos="80000">
              <a:srgbClr val="6EA0B0">
                <a:hueOff val="0"/>
                <a:satOff val="0"/>
                <a:lumOff val="0"/>
                <a:alphaOff val="0"/>
                <a:shade val="56000"/>
                <a:satMod val="145000"/>
              </a:srgbClr>
            </a:gs>
            <a:gs pos="88000">
              <a:srgbClr val="6EA0B0">
                <a:hueOff val="0"/>
                <a:satOff val="0"/>
                <a:lumOff val="0"/>
                <a:alphaOff val="0"/>
                <a:shade val="63000"/>
                <a:satMod val="160000"/>
              </a:srgbClr>
            </a:gs>
            <a:gs pos="100000">
              <a:srgbClr val="6EA0B0">
                <a:hueOff val="0"/>
                <a:satOff val="0"/>
                <a:lumOff val="0"/>
                <a:alphaOff val="0"/>
                <a:tint val="99555"/>
                <a:satMod val="155000"/>
              </a:srgbClr>
            </a:gs>
          </a:gsLst>
          <a:lin ang="5400000" scaled="1"/>
        </a:gradFill>
        <a:ln>
          <a:noFill/>
        </a:ln>
        <a:effectLst>
          <a:glow rad="70000">
            <a:srgbClr val="6EA0B0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黑体" pitchFamily="49" charset="-122"/>
              <a:ea typeface="黑体" pitchFamily="49" charset="-122"/>
              <a:cs typeface="+mn-cs"/>
            </a:rPr>
            <a:t>大数据采集</a:t>
          </a:r>
          <a:endParaRPr lang="zh-CN" altLang="en-US" sz="1400" b="1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黑体" pitchFamily="49" charset="-122"/>
            <a:ea typeface="黑体" pitchFamily="49" charset="-122"/>
            <a:cs typeface="+mn-cs"/>
          </a:endParaRPr>
        </a:p>
      </dsp:txBody>
      <dsp:txXfrm>
        <a:off x="1160560" y="3305439"/>
        <a:ext cx="1783334" cy="871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097ED-73E9-4225-8454-9C161E09352A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AE05B-3EF3-4E7B-AF4C-9AD1A151EE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412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276972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553944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830915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1107887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1384859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661831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938802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2215774" algn="l" defTabSz="553944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55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业界将其归纳为</a:t>
            </a:r>
            <a:r>
              <a:rPr lang="en-US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</a:t>
            </a:r>
            <a:r>
              <a:rPr lang="en-US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“V”——Volume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（数据体量大）、</a:t>
            </a:r>
            <a:r>
              <a:rPr lang="en-US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Variety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（数据类型繁多）、</a:t>
            </a:r>
            <a:r>
              <a:rPr lang="en-US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（处理速度快）、</a:t>
            </a:r>
            <a:r>
              <a:rPr lang="en-US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Value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（价值密度低）。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366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美国海军军官；图表和仪器厂的负责人；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发现库房里存放着许多航海书籍、地图和图表，以前的海军舰长写的航海日志；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莫里整合了数据之后，把整个大西洋按经纬度划分成了五块，并按月份标出了温度、风速和风向。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这些数据显示出了有价值的模式，也提供了更有效的航海路线。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56DFF-07B9-4DCF-9CA1-5993C537AA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1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亚马逊的推荐算法，它能够根据消费记录来告诉用户你可能会喜欢什么，这些消费记录有可能是别人的，也有可能是该用户历史上的。</a:t>
            </a:r>
            <a:r>
              <a:rPr lang="en-US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它不能说出你为什么会喜欢的原因</a:t>
            </a:r>
            <a:r>
              <a:rPr lang="zh-CN" alt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但相关性</a:t>
            </a:r>
            <a:r>
              <a:rPr lang="zh-CN" altLang="en-US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的确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很高</a:t>
            </a:r>
            <a:r>
              <a:rPr lang="en-US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CN" altLang="zh-CN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或者说，概率很大。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26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It</a:t>
            </a:r>
            <a:r>
              <a:rPr lang="zh-CN" altLang="en-US" dirty="0" smtClean="0"/>
              <a:t>数据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250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55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It</a:t>
            </a:r>
            <a:r>
              <a:rPr lang="zh-CN" altLang="en-US" dirty="0" smtClean="0"/>
              <a:t>数据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21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800" dirty="0" smtClean="0"/>
              <a:t>规模</a:t>
            </a:r>
            <a:r>
              <a:rPr lang="zh-CN" altLang="en-US" sz="800" dirty="0" smtClean="0"/>
              <a:t>还在</a:t>
            </a:r>
            <a:r>
              <a:rPr lang="zh-CN" altLang="zh-CN" sz="800" dirty="0" smtClean="0"/>
              <a:t>不断膨胀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25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55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" dirty="0" smtClean="0"/>
              <a:t>每台设备时时刻刻都在输出的日志，</a:t>
            </a:r>
            <a:r>
              <a:rPr lang="zh-CN" altLang="zh-CN" sz="800" dirty="0" smtClean="0"/>
              <a:t>数据量大</a:t>
            </a:r>
            <a:r>
              <a:rPr lang="zh-CN" altLang="en-US" sz="800" dirty="0" smtClean="0"/>
              <a:t>，分布式部署，存储分散，不易查找和统计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177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5539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携程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14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业务分析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根据用户访问路径查看哪些功能是访问最多的，哪些是基本没有访问过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异常分析：查看程序运行时的问题或异常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性能分析：查找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慢查询，系统响应速度慢等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安全分析：查看登录失败记录，查看有没有大量返回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状态的访问等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35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2130921"/>
            <a:ext cx="7773750" cy="147036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3887100"/>
            <a:ext cx="6401912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6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53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30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07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84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61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938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15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06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63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551" y="406494"/>
            <a:ext cx="2057757" cy="867134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81" y="406494"/>
            <a:ext cx="6020846" cy="867134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71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aseline="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82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4407922"/>
            <a:ext cx="7773750" cy="1362390"/>
          </a:xfrm>
        </p:spPr>
        <p:txBody>
          <a:bodyPr anchor="t"/>
          <a:lstStyle>
            <a:lvl1pPr algn="l">
              <a:defRPr sz="2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907388"/>
            <a:ext cx="7773750" cy="1500534"/>
          </a:xfrm>
        </p:spPr>
        <p:txBody>
          <a:bodyPr anchor="b"/>
          <a:lstStyle>
            <a:lvl1pPr marL="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  <a:lvl2pPr marL="27697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5394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3091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10788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38485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661831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938802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215774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798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81" y="2370688"/>
            <a:ext cx="4039301" cy="6707153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009" y="2370688"/>
            <a:ext cx="4039301" cy="6707153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14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0" y="274704"/>
            <a:ext cx="8231029" cy="11432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0" y="1535468"/>
            <a:ext cx="4040890" cy="639910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76972" indent="0">
              <a:buNone/>
              <a:defRPr sz="1200" b="1"/>
            </a:lvl2pPr>
            <a:lvl3pPr marL="553944" indent="0">
              <a:buNone/>
              <a:defRPr sz="1100" b="1"/>
            </a:lvl3pPr>
            <a:lvl4pPr marL="830915" indent="0">
              <a:buNone/>
              <a:defRPr sz="1000" b="1"/>
            </a:lvl4pPr>
            <a:lvl5pPr marL="1107887" indent="0">
              <a:buNone/>
              <a:defRPr sz="1000" b="1"/>
            </a:lvl5pPr>
            <a:lvl6pPr marL="1384859" indent="0">
              <a:buNone/>
              <a:defRPr sz="1000" b="1"/>
            </a:lvl6pPr>
            <a:lvl7pPr marL="1661831" indent="0">
              <a:buNone/>
              <a:defRPr sz="1000" b="1"/>
            </a:lvl7pPr>
            <a:lvl8pPr marL="1938802" indent="0">
              <a:buNone/>
              <a:defRPr sz="1000" b="1"/>
            </a:lvl8pPr>
            <a:lvl9pPr marL="2215774" indent="0">
              <a:buNone/>
              <a:defRPr sz="1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80" y="2175379"/>
            <a:ext cx="4040890" cy="3952203"/>
          </a:xfrm>
        </p:spPr>
        <p:txBody>
          <a:bodyPr/>
          <a:lstStyle>
            <a:lvl1pPr>
              <a:defRPr sz="1500"/>
            </a:lvl1pPr>
            <a:lvl2pPr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4" y="1535468"/>
            <a:ext cx="4042477" cy="639910"/>
          </a:xfrm>
        </p:spPr>
        <p:txBody>
          <a:bodyPr anchor="b"/>
          <a:lstStyle>
            <a:lvl1pPr marL="0" indent="0">
              <a:buNone/>
              <a:defRPr sz="1500" b="1"/>
            </a:lvl1pPr>
            <a:lvl2pPr marL="276972" indent="0">
              <a:buNone/>
              <a:defRPr sz="1200" b="1"/>
            </a:lvl2pPr>
            <a:lvl3pPr marL="553944" indent="0">
              <a:buNone/>
              <a:defRPr sz="1100" b="1"/>
            </a:lvl3pPr>
            <a:lvl4pPr marL="830915" indent="0">
              <a:buNone/>
              <a:defRPr sz="1000" b="1"/>
            </a:lvl4pPr>
            <a:lvl5pPr marL="1107887" indent="0">
              <a:buNone/>
              <a:defRPr sz="1000" b="1"/>
            </a:lvl5pPr>
            <a:lvl6pPr marL="1384859" indent="0">
              <a:buNone/>
              <a:defRPr sz="1000" b="1"/>
            </a:lvl6pPr>
            <a:lvl7pPr marL="1661831" indent="0">
              <a:buNone/>
              <a:defRPr sz="1000" b="1"/>
            </a:lvl7pPr>
            <a:lvl8pPr marL="1938802" indent="0">
              <a:buNone/>
              <a:defRPr sz="1000" b="1"/>
            </a:lvl8pPr>
            <a:lvl9pPr marL="2215774" indent="0">
              <a:buNone/>
              <a:defRPr sz="1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4" y="2175379"/>
            <a:ext cx="4042477" cy="3952203"/>
          </a:xfrm>
        </p:spPr>
        <p:txBody>
          <a:bodyPr/>
          <a:lstStyle>
            <a:lvl1pPr>
              <a:defRPr sz="1500"/>
            </a:lvl1pPr>
            <a:lvl2pPr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05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25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68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1" y="273113"/>
            <a:ext cx="3008835" cy="1162319"/>
          </a:xfrm>
        </p:spPr>
        <p:txBody>
          <a:bodyPr anchor="b"/>
          <a:lstStyle>
            <a:lvl1pPr algn="l">
              <a:defRPr sz="1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2" y="273116"/>
            <a:ext cx="5112639" cy="5854469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1" y="1435435"/>
            <a:ext cx="3008835" cy="4692149"/>
          </a:xfrm>
        </p:spPr>
        <p:txBody>
          <a:bodyPr/>
          <a:lstStyle>
            <a:lvl1pPr marL="0" indent="0">
              <a:buNone/>
              <a:defRPr sz="800"/>
            </a:lvl1pPr>
            <a:lvl2pPr marL="276972" indent="0">
              <a:buNone/>
              <a:defRPr sz="700"/>
            </a:lvl2pPr>
            <a:lvl3pPr marL="553944" indent="0">
              <a:buNone/>
              <a:defRPr sz="600"/>
            </a:lvl3pPr>
            <a:lvl4pPr marL="830915" indent="0">
              <a:buNone/>
              <a:defRPr sz="500"/>
            </a:lvl4pPr>
            <a:lvl5pPr marL="1107887" indent="0">
              <a:buNone/>
              <a:defRPr sz="500"/>
            </a:lvl5pPr>
            <a:lvl6pPr marL="1384859" indent="0">
              <a:buNone/>
              <a:defRPr sz="500"/>
            </a:lvl6pPr>
            <a:lvl7pPr marL="1661831" indent="0">
              <a:buNone/>
              <a:defRPr sz="500"/>
            </a:lvl7pPr>
            <a:lvl8pPr marL="1938802" indent="0">
              <a:buNone/>
              <a:defRPr sz="500"/>
            </a:lvl8pPr>
            <a:lvl9pPr marL="2215774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961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99" y="4801712"/>
            <a:ext cx="5487353" cy="566869"/>
          </a:xfrm>
        </p:spPr>
        <p:txBody>
          <a:bodyPr anchor="b"/>
          <a:lstStyle>
            <a:lvl1pPr algn="l">
              <a:defRPr sz="1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99" y="612917"/>
            <a:ext cx="5487353" cy="4115753"/>
          </a:xfrm>
        </p:spPr>
        <p:txBody>
          <a:bodyPr/>
          <a:lstStyle>
            <a:lvl1pPr marL="0" indent="0">
              <a:buNone/>
              <a:defRPr sz="1900"/>
            </a:lvl1pPr>
            <a:lvl2pPr marL="276972" indent="0">
              <a:buNone/>
              <a:defRPr sz="1700"/>
            </a:lvl2pPr>
            <a:lvl3pPr marL="553944" indent="0">
              <a:buNone/>
              <a:defRPr sz="1500"/>
            </a:lvl3pPr>
            <a:lvl4pPr marL="830915" indent="0">
              <a:buNone/>
              <a:defRPr sz="1200"/>
            </a:lvl4pPr>
            <a:lvl5pPr marL="1107887" indent="0">
              <a:buNone/>
              <a:defRPr sz="1200"/>
            </a:lvl5pPr>
            <a:lvl6pPr marL="1384859" indent="0">
              <a:buNone/>
              <a:defRPr sz="1200"/>
            </a:lvl6pPr>
            <a:lvl7pPr marL="1661831" indent="0">
              <a:buNone/>
              <a:defRPr sz="1200"/>
            </a:lvl7pPr>
            <a:lvl8pPr marL="1938802" indent="0">
              <a:buNone/>
              <a:defRPr sz="1200"/>
            </a:lvl8pPr>
            <a:lvl9pPr marL="2215774" indent="0">
              <a:buNone/>
              <a:defRPr sz="12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99" y="5368581"/>
            <a:ext cx="5487353" cy="805048"/>
          </a:xfrm>
        </p:spPr>
        <p:txBody>
          <a:bodyPr/>
          <a:lstStyle>
            <a:lvl1pPr marL="0" indent="0">
              <a:buNone/>
              <a:defRPr sz="800"/>
            </a:lvl1pPr>
            <a:lvl2pPr marL="276972" indent="0">
              <a:buNone/>
              <a:defRPr sz="700"/>
            </a:lvl2pPr>
            <a:lvl3pPr marL="553944" indent="0">
              <a:buNone/>
              <a:defRPr sz="600"/>
            </a:lvl3pPr>
            <a:lvl4pPr marL="830915" indent="0">
              <a:buNone/>
              <a:defRPr sz="500"/>
            </a:lvl4pPr>
            <a:lvl5pPr marL="1107887" indent="0">
              <a:buNone/>
              <a:defRPr sz="500"/>
            </a:lvl5pPr>
            <a:lvl6pPr marL="1384859" indent="0">
              <a:buNone/>
              <a:defRPr sz="500"/>
            </a:lvl6pPr>
            <a:lvl7pPr marL="1661831" indent="0">
              <a:buNone/>
              <a:defRPr sz="500"/>
            </a:lvl7pPr>
            <a:lvl8pPr marL="1938802" indent="0">
              <a:buNone/>
              <a:defRPr sz="500"/>
            </a:lvl8pPr>
            <a:lvl9pPr marL="2215774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353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80" y="274704"/>
            <a:ext cx="8231029" cy="1143264"/>
          </a:xfrm>
          <a:prstGeom prst="rect">
            <a:avLst/>
          </a:prstGeom>
        </p:spPr>
        <p:txBody>
          <a:bodyPr vert="horz" lIns="55394" tIns="27697" rIns="55394" bIns="27697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0" y="1600571"/>
            <a:ext cx="8231029" cy="4527011"/>
          </a:xfrm>
          <a:prstGeom prst="rect">
            <a:avLst/>
          </a:prstGeom>
        </p:spPr>
        <p:txBody>
          <a:bodyPr vert="horz" lIns="55394" tIns="27697" rIns="55394" bIns="27697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81" y="6357822"/>
            <a:ext cx="2133971" cy="365210"/>
          </a:xfrm>
          <a:prstGeom prst="rect">
            <a:avLst/>
          </a:prstGeom>
        </p:spPr>
        <p:txBody>
          <a:bodyPr vert="horz" lIns="55394" tIns="27697" rIns="55394" bIns="27697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2406A456-D1DA-4141-A9C4-75775BA81B90}" type="datetimeFigureOut">
              <a:rPr lang="zh-CN" altLang="en-US" smtClean="0"/>
              <a:pPr/>
              <a:t>2015/7/29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745" y="6357822"/>
            <a:ext cx="2896103" cy="365210"/>
          </a:xfrm>
          <a:prstGeom prst="rect">
            <a:avLst/>
          </a:prstGeom>
        </p:spPr>
        <p:txBody>
          <a:bodyPr vert="horz" lIns="55394" tIns="27697" rIns="55394" bIns="27697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339" y="6357822"/>
            <a:ext cx="2133971" cy="365210"/>
          </a:xfrm>
          <a:prstGeom prst="rect">
            <a:avLst/>
          </a:prstGeom>
        </p:spPr>
        <p:txBody>
          <a:bodyPr vert="horz" lIns="55394" tIns="27697" rIns="55394" bIns="27697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093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53944" rtl="0" eaLnBrk="1" latinLnBrk="0" hangingPunct="1">
        <a:spcBef>
          <a:spcPct val="0"/>
        </a:spcBef>
        <a:buNone/>
        <a:defRPr sz="2700" kern="1200">
          <a:solidFill>
            <a:schemeClr val="bg1"/>
          </a:solidFill>
          <a:latin typeface="+mj-lt"/>
          <a:ea typeface="微软雅黑" pitchFamily="34" charset="-122"/>
          <a:cs typeface="+mj-cs"/>
        </a:defRPr>
      </a:lvl1pPr>
    </p:titleStyle>
    <p:bodyStyle>
      <a:lvl1pPr marL="207729" indent="-207729" algn="l" defTabSz="553944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bg1"/>
          </a:solidFill>
          <a:latin typeface="+mn-lt"/>
          <a:ea typeface="微软雅黑" pitchFamily="34" charset="-122"/>
          <a:cs typeface="+mn-cs"/>
        </a:defRPr>
      </a:lvl1pPr>
      <a:lvl2pPr marL="450079" indent="-173107" algn="l" defTabSz="553944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bg1"/>
          </a:solidFill>
          <a:latin typeface="+mn-lt"/>
          <a:ea typeface="微软雅黑" pitchFamily="34" charset="-122"/>
          <a:cs typeface="+mn-cs"/>
        </a:defRPr>
      </a:lvl2pPr>
      <a:lvl3pPr marL="692429" indent="-138486" algn="l" defTabSz="55394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bg1"/>
          </a:solidFill>
          <a:latin typeface="+mn-lt"/>
          <a:ea typeface="微软雅黑" pitchFamily="34" charset="-122"/>
          <a:cs typeface="+mn-cs"/>
        </a:defRPr>
      </a:lvl3pPr>
      <a:lvl4pPr marL="969401" indent="-138486" algn="l" defTabSz="553944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/>
          </a:solidFill>
          <a:latin typeface="+mn-lt"/>
          <a:ea typeface="微软雅黑" pitchFamily="34" charset="-122"/>
          <a:cs typeface="+mn-cs"/>
        </a:defRPr>
      </a:lvl4pPr>
      <a:lvl5pPr marL="1246373" indent="-138486" algn="l" defTabSz="553944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bg1"/>
          </a:solidFill>
          <a:latin typeface="+mn-lt"/>
          <a:ea typeface="微软雅黑" pitchFamily="34" charset="-122"/>
          <a:cs typeface="+mn-cs"/>
        </a:defRPr>
      </a:lvl5pPr>
      <a:lvl6pPr marL="1523345" indent="-138486" algn="l" defTabSz="553944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00316" indent="-138486" algn="l" defTabSz="553944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77288" indent="-138486" algn="l" defTabSz="553944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54260" indent="-138486" algn="l" defTabSz="553944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6972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53944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30915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07887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84859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61831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38802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15774" algn="l" defTabSz="553944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0.png"/><Relationship Id="rId18" Type="http://schemas.openxmlformats.org/officeDocument/2006/relationships/oleObject" Target="../embeddings/oleObject10.bin"/><Relationship Id="rId26" Type="http://schemas.openxmlformats.org/officeDocument/2006/relationships/oleObject" Target="../embeddings/oleObject18.bin"/><Relationship Id="rId3" Type="http://schemas.openxmlformats.org/officeDocument/2006/relationships/notesSlide" Target="../notesSlides/notesSlide7.xml"/><Relationship Id="rId21" Type="http://schemas.openxmlformats.org/officeDocument/2006/relationships/oleObject" Target="../embeddings/oleObject13.bin"/><Relationship Id="rId7" Type="http://schemas.openxmlformats.org/officeDocument/2006/relationships/image" Target="../media/image8.emf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2.bin"/><Relationship Id="rId29" Type="http://schemas.openxmlformats.org/officeDocument/2006/relationships/oleObject" Target="../embeddings/oleObject2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6.bin"/><Relationship Id="rId5" Type="http://schemas.microsoft.com/office/2007/relationships/hdphoto" Target="../media/hdphoto1.wdp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5.bin"/><Relationship Id="rId28" Type="http://schemas.openxmlformats.org/officeDocument/2006/relationships/oleObject" Target="../embeddings/oleObject20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9.png"/><Relationship Id="rId9" Type="http://schemas.openxmlformats.org/officeDocument/2006/relationships/oleObject" Target="../embeddings/oleObject3.bin"/><Relationship Id="rId14" Type="http://schemas.microsoft.com/office/2007/relationships/hdphoto" Target="../media/hdphoto2.wdp"/><Relationship Id="rId22" Type="http://schemas.openxmlformats.org/officeDocument/2006/relationships/oleObject" Target="../embeddings/oleObject14.bin"/><Relationship Id="rId27" Type="http://schemas.openxmlformats.org/officeDocument/2006/relationships/oleObject" Target="../embeddings/oleObject1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Visio___1.vsdx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Visio___2.vsdx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2175" y="2411118"/>
            <a:ext cx="6741240" cy="146322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965"/>
              </a:lnSpc>
            </a:pPr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重拾那些未被重视的</a:t>
            </a:r>
            <a:r>
              <a:rPr lang="zh-CN" altLang="en-US" sz="4000" dirty="0" smtClean="0">
                <a:solidFill>
                  <a:srgbClr val="FFFFFF"/>
                </a:solidFill>
                <a:latin typeface="+mj-ea"/>
                <a:ea typeface="+mj-ea"/>
              </a:rPr>
              <a:t>财物</a:t>
            </a:r>
            <a:endParaRPr lang="en-US" altLang="zh-CN" sz="4000" dirty="0" smtClean="0">
              <a:solidFill>
                <a:srgbClr val="FFFFFF"/>
              </a:solidFill>
              <a:latin typeface="+mj-ea"/>
              <a:ea typeface="+mj-ea"/>
            </a:endParaRPr>
          </a:p>
          <a:p>
            <a:pPr algn="ctr">
              <a:lnSpc>
                <a:spcPts val="5965"/>
              </a:lnSpc>
            </a:pPr>
            <a:r>
              <a:rPr lang="en-US" altLang="zh-CN" sz="4000" dirty="0" smtClean="0">
                <a:solidFill>
                  <a:srgbClr val="FFFFFF"/>
                </a:solidFill>
                <a:latin typeface="+mj-ea"/>
                <a:ea typeface="+mj-ea"/>
              </a:rPr>
              <a:t>——</a:t>
            </a:r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海量日志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68183" y="4172024"/>
            <a:ext cx="2009225" cy="57708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526"/>
              </a:lnSpc>
            </a:pPr>
            <a:r>
              <a:rPr lang="zh-CN" altLang="en-US" sz="1900" dirty="0">
                <a:solidFill>
                  <a:srgbClr val="FFFFFF"/>
                </a:solidFill>
                <a:latin typeface="+mj-ea"/>
                <a:ea typeface="+mj-ea"/>
              </a:rPr>
              <a:t>李文君</a:t>
            </a:r>
            <a:endParaRPr lang="en-US" altLang="zh-CN" sz="1900" dirty="0">
              <a:solidFill>
                <a:srgbClr val="FFFFFF"/>
              </a:solidFill>
              <a:latin typeface="+mj-ea"/>
              <a:ea typeface="+mj-ea"/>
            </a:endParaRPr>
          </a:p>
          <a:p>
            <a:pPr>
              <a:lnSpc>
                <a:spcPts val="1526"/>
              </a:lnSpc>
            </a:pPr>
            <a:endParaRPr lang="en-US" altLang="zh-CN" sz="15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>
              <a:lnSpc>
                <a:spcPts val="1526"/>
              </a:lnSpc>
            </a:pPr>
            <a:r>
              <a:rPr lang="en-US" altLang="zh-CN" sz="1500" dirty="0">
                <a:solidFill>
                  <a:srgbClr val="FFFFFF"/>
                </a:solidFill>
                <a:latin typeface="+mj-ea"/>
                <a:ea typeface="+mj-ea"/>
              </a:rPr>
              <a:t>2015</a:t>
            </a:r>
            <a:r>
              <a:rPr lang="zh-CN" altLang="en-US" sz="1500" dirty="0">
                <a:solidFill>
                  <a:srgbClr val="FFFFFF"/>
                </a:solidFill>
                <a:latin typeface="+mj-ea"/>
                <a:ea typeface="+mj-ea"/>
              </a:rPr>
              <a:t>年</a:t>
            </a:r>
            <a:r>
              <a:rPr lang="en-US" altLang="zh-CN" sz="1500" dirty="0">
                <a:solidFill>
                  <a:srgbClr val="FFFFFF"/>
                </a:solidFill>
                <a:latin typeface="+mj-ea"/>
                <a:ea typeface="+mj-ea"/>
              </a:rPr>
              <a:t>7</a:t>
            </a:r>
            <a:r>
              <a:rPr lang="zh-CN" altLang="en-US" sz="1500" dirty="0">
                <a:solidFill>
                  <a:srgbClr val="FFFFFF"/>
                </a:solidFill>
                <a:latin typeface="+mj-ea"/>
                <a:ea typeface="+mj-ea"/>
              </a:rPr>
              <a:t>月</a:t>
            </a:r>
            <a:r>
              <a:rPr lang="en-US" altLang="zh-CN" sz="1500" dirty="0">
                <a:solidFill>
                  <a:srgbClr val="FFFFFF"/>
                </a:solidFill>
                <a:latin typeface="+mj-ea"/>
                <a:ea typeface="+mj-ea"/>
              </a:rPr>
              <a:t>30</a:t>
            </a:r>
            <a:r>
              <a:rPr lang="zh-CN" altLang="en-US" sz="1500" dirty="0">
                <a:solidFill>
                  <a:srgbClr val="FFFFFF"/>
                </a:solidFill>
                <a:latin typeface="+mj-ea"/>
                <a:ea typeface="+mj-ea"/>
              </a:rPr>
              <a:t>日 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83" y="276314"/>
            <a:ext cx="853017" cy="56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6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莫里</a:t>
            </a:r>
            <a:r>
              <a:rPr lang="zh-CN" altLang="en-US" dirty="0" smtClean="0"/>
              <a:t>的航海图</a:t>
            </a:r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954" y="1629177"/>
            <a:ext cx="5772095" cy="446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628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pPr algn="ctr"/>
            <a:r>
              <a:rPr lang="zh-CN" altLang="zh-CN" dirty="0"/>
              <a:t>亚马逊</a:t>
            </a:r>
            <a:r>
              <a:rPr lang="zh-CN" altLang="zh-CN" dirty="0" smtClean="0"/>
              <a:t>的</a:t>
            </a:r>
            <a:r>
              <a:rPr lang="zh-CN" altLang="en-US" dirty="0" smtClean="0"/>
              <a:t>书籍</a:t>
            </a:r>
            <a:r>
              <a:rPr lang="zh-CN" altLang="zh-CN" dirty="0" smtClean="0"/>
              <a:t>推荐</a:t>
            </a:r>
            <a:endParaRPr lang="zh-CN" altLang="en-US" dirty="0"/>
          </a:p>
        </p:txBody>
      </p:sp>
      <p:pic>
        <p:nvPicPr>
          <p:cNvPr id="5" name="内容占位符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1256" y="2035241"/>
            <a:ext cx="7283152" cy="3626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7100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更多应用场景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0998" y="1600571"/>
            <a:ext cx="5298751" cy="4527011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企业应用</a:t>
            </a:r>
            <a:endParaRPr lang="en-US" altLang="zh-CN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/>
              <a:t>医疗</a:t>
            </a:r>
            <a:r>
              <a:rPr lang="zh-CN" altLang="en-US" dirty="0" smtClean="0"/>
              <a:t>行业</a:t>
            </a:r>
            <a:endParaRPr lang="en-US" altLang="zh-CN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 smtClean="0"/>
              <a:t>金融行业</a:t>
            </a:r>
            <a:endParaRPr lang="en-US" altLang="zh-CN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/>
              <a:t>零售行业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 smtClean="0"/>
              <a:t>电商</a:t>
            </a:r>
            <a:endParaRPr lang="en-US" altLang="zh-CN" dirty="0" smtClean="0"/>
          </a:p>
          <a:p>
            <a:r>
              <a:rPr lang="zh-CN" altLang="en-US" dirty="0" smtClean="0"/>
              <a:t>政府应用</a:t>
            </a:r>
            <a:endParaRPr lang="en-US" altLang="zh-CN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 smtClean="0"/>
              <a:t>交通</a:t>
            </a:r>
            <a:endParaRPr lang="en-US" altLang="zh-CN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 smtClean="0"/>
              <a:t>天气预报</a:t>
            </a:r>
            <a:endParaRPr lang="en-US" altLang="zh-CN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/>
              <a:t>宏观调控和财政支出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1495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浅析大数据时代</a:t>
            </a:r>
          </a:p>
          <a:p>
            <a:r>
              <a:rPr lang="zh-CN" altLang="en-US" dirty="0" smtClean="0">
                <a:solidFill>
                  <a:schemeClr val="accent1"/>
                </a:solidFill>
              </a:rPr>
              <a:t>海量日志管理面临的挑战</a:t>
            </a:r>
          </a:p>
          <a:p>
            <a:r>
              <a:rPr lang="zh-CN" altLang="en-US" dirty="0"/>
              <a:t>海量日志处理的技术架构、部署及应用</a:t>
            </a:r>
          </a:p>
        </p:txBody>
      </p:sp>
    </p:spTree>
    <p:extLst>
      <p:ext uri="{BB962C8B-B14F-4D97-AF65-F5344CB8AC3E}">
        <p14:creationId xmlns:p14="http://schemas.microsoft.com/office/powerpoint/2010/main" val="252686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大中型信息中心运维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日志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>
          <a:xfrm>
            <a:off x="457280" y="2614245"/>
            <a:ext cx="3646890" cy="226255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上亿条日志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几百</a:t>
            </a:r>
            <a:r>
              <a:rPr lang="en-US" altLang="zh-CN" sz="2800" dirty="0" smtClean="0">
                <a:latin typeface="+mn-ea"/>
                <a:ea typeface="+mn-ea"/>
              </a:rPr>
              <a:t>GB</a:t>
            </a:r>
            <a:r>
              <a:rPr lang="zh-CN" altLang="en-US" sz="2800" dirty="0" smtClean="0">
                <a:latin typeface="+mn-ea"/>
                <a:ea typeface="+mn-ea"/>
              </a:rPr>
              <a:t>日志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en-US" altLang="zh-CN" sz="2800" dirty="0" smtClean="0">
                <a:latin typeface="+mn-ea"/>
                <a:ea typeface="+mn-ea"/>
              </a:rPr>
              <a:t>PB</a:t>
            </a:r>
            <a:r>
              <a:rPr lang="zh-CN" altLang="en-US" sz="2800" dirty="0" smtClean="0">
                <a:latin typeface="+mn-ea"/>
                <a:ea typeface="+mn-ea"/>
              </a:rPr>
              <a:t>级日志</a:t>
            </a:r>
            <a:r>
              <a:rPr lang="zh-CN" altLang="en-US" sz="2800" dirty="0">
                <a:latin typeface="+mn-ea"/>
              </a:rPr>
              <a:t>存储</a:t>
            </a:r>
            <a:r>
              <a:rPr lang="zh-CN" altLang="en-US" sz="2800" dirty="0" smtClean="0">
                <a:latin typeface="+mn-ea"/>
                <a:ea typeface="+mn-ea"/>
              </a:rPr>
              <a:t>量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8" name="Picture 2" descr="C:\Users\use\Desktop\下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688" y="2555629"/>
            <a:ext cx="4504530" cy="285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202" y="2555629"/>
            <a:ext cx="4491729" cy="285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9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大型网站业务流程</a:t>
            </a:r>
            <a:r>
              <a:rPr lang="zh-CN" altLang="en-US" dirty="0" smtClean="0">
                <a:latin typeface="微软雅黑" panose="020B0503020204020204" pitchFamily="34" charset="-122"/>
              </a:rPr>
              <a:t>日志</a:t>
            </a:r>
            <a:endParaRPr lang="zh-CN" altLang="en-US" dirty="0"/>
          </a:p>
        </p:txBody>
      </p:sp>
      <p:grpSp>
        <p:nvGrpSpPr>
          <p:cNvPr id="124" name="组合 123"/>
          <p:cNvGrpSpPr/>
          <p:nvPr/>
        </p:nvGrpSpPr>
        <p:grpSpPr>
          <a:xfrm>
            <a:off x="2230142" y="2451423"/>
            <a:ext cx="5926273" cy="3191672"/>
            <a:chOff x="877975" y="2465020"/>
            <a:chExt cx="5926273" cy="3191672"/>
          </a:xfrm>
        </p:grpSpPr>
        <p:sp>
          <p:nvSpPr>
            <p:cNvPr id="129" name="TextBox 128"/>
            <p:cNvSpPr txBox="1"/>
            <p:nvPr/>
          </p:nvSpPr>
          <p:spPr>
            <a:xfrm>
              <a:off x="908710" y="3356021"/>
              <a:ext cx="1050352" cy="369332"/>
            </a:xfrm>
            <a:prstGeom prst="rect">
              <a:avLst/>
            </a:prstGeom>
            <a:noFill/>
            <a:ln>
              <a:solidFill>
                <a:sysClr val="window" lastClr="FFFFFF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rPr>
                <a:t>Nginx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rPr>
                <a:t>/</a:t>
              </a:r>
              <a:r>
                <a:rPr kumimoji="0" lang="en-US" altLang="zh-CN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rPr>
                <a:t>lvs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2408376" y="2501813"/>
              <a:ext cx="877163" cy="369332"/>
            </a:xfrm>
            <a:prstGeom prst="rect">
              <a:avLst/>
            </a:prstGeom>
            <a:noFill/>
            <a:ln>
              <a:solidFill>
                <a:sysClr val="window" lastClr="FFFFFF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rPr>
                <a:t>应用层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901962" y="2465020"/>
              <a:ext cx="877163" cy="369332"/>
            </a:xfrm>
            <a:prstGeom prst="rect">
              <a:avLst/>
            </a:prstGeom>
            <a:noFill/>
            <a:ln>
              <a:solidFill>
                <a:sysClr val="window" lastClr="FFFFFF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rPr>
                <a:t>数据层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544248" y="2518054"/>
              <a:ext cx="877163" cy="369332"/>
            </a:xfrm>
            <a:prstGeom prst="rect">
              <a:avLst/>
            </a:prstGeom>
            <a:noFill/>
            <a:ln>
              <a:solidFill>
                <a:sysClr val="window" lastClr="FFFFFF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rPr>
                <a:t>存储层</a:t>
              </a: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877975" y="3954368"/>
              <a:ext cx="1260000" cy="900000"/>
              <a:chOff x="1333507" y="1844824"/>
              <a:chExt cx="2161605" cy="1351003"/>
            </a:xfrm>
          </p:grpSpPr>
          <p:pic>
            <p:nvPicPr>
              <p:cNvPr id="176" name="Picture 23" descr="C:\Users\use\Desktop\u=3558381666,663840239&amp;fm=21&amp;gp=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39000"/>
                        </a14:imgEffect>
                        <a14:imgEffect>
                          <a14:brightnessContrast bright="-58000" contras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3507" y="1844824"/>
                <a:ext cx="2161605" cy="1351003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77" name="组合 176"/>
              <p:cNvGrpSpPr/>
              <p:nvPr/>
            </p:nvGrpSpPr>
            <p:grpSpPr>
              <a:xfrm>
                <a:off x="1715029" y="1856370"/>
                <a:ext cx="1108446" cy="1332731"/>
                <a:chOff x="1110638" y="2276872"/>
                <a:chExt cx="1108446" cy="1332731"/>
              </a:xfrm>
            </p:grpSpPr>
            <p:graphicFrame>
              <p:nvGraphicFramePr>
                <p:cNvPr id="178" name="对象 17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57867960"/>
                    </p:ext>
                  </p:extLst>
                </p:nvPr>
              </p:nvGraphicFramePr>
              <p:xfrm>
                <a:off x="1499003" y="2276872"/>
                <a:ext cx="460376" cy="82867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0" name="CorelDRAW" r:id="rId6" imgW="841339" imgH="1514521" progId="CorelDRAW.Graphic.9">
                        <p:embed/>
                      </p:oleObj>
                    </mc:Choice>
                    <mc:Fallback>
                      <p:oleObj name="CorelDRAW" r:id="rId6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499003" y="2276872"/>
                              <a:ext cx="460376" cy="82867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79" name="对象 17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938534118"/>
                    </p:ext>
                  </p:extLst>
                </p:nvPr>
              </p:nvGraphicFramePr>
              <p:xfrm>
                <a:off x="1758708" y="2780928"/>
                <a:ext cx="460376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1" name="CorelDRAW" r:id="rId8" imgW="841339" imgH="1514521" progId="CorelDRAW.Graphic.9">
                        <p:embed/>
                      </p:oleObj>
                    </mc:Choice>
                    <mc:Fallback>
                      <p:oleObj name="CorelDRAW" r:id="rId8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758708" y="2780928"/>
                              <a:ext cx="460376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80" name="对象 17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01941904"/>
                    </p:ext>
                  </p:extLst>
                </p:nvPr>
              </p:nvGraphicFramePr>
              <p:xfrm>
                <a:off x="1110638" y="2672333"/>
                <a:ext cx="460376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2" name="CorelDRAW" r:id="rId9" imgW="841339" imgH="1514521" progId="CorelDRAW.Graphic.9">
                        <p:embed/>
                      </p:oleObj>
                    </mc:Choice>
                    <mc:Fallback>
                      <p:oleObj name="CorelDRAW" r:id="rId9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110638" y="2672333"/>
                              <a:ext cx="460376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140" name="组合 139"/>
            <p:cNvGrpSpPr/>
            <p:nvPr/>
          </p:nvGrpSpPr>
          <p:grpSpPr>
            <a:xfrm>
              <a:off x="2408376" y="2991083"/>
              <a:ext cx="1260000" cy="900000"/>
              <a:chOff x="1474291" y="1844824"/>
              <a:chExt cx="2161605" cy="1351003"/>
            </a:xfrm>
          </p:grpSpPr>
          <p:pic>
            <p:nvPicPr>
              <p:cNvPr id="171" name="Picture 23" descr="C:\Users\use\Desktop\u=3558381666,663840239&amp;fm=21&amp;gp=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39000"/>
                        </a14:imgEffect>
                        <a14:imgEffect>
                          <a14:brightnessContrast bright="-58000" contras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4291" y="1844824"/>
                <a:ext cx="2161605" cy="1351003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72" name="组合 171"/>
              <p:cNvGrpSpPr/>
              <p:nvPr/>
            </p:nvGrpSpPr>
            <p:grpSpPr>
              <a:xfrm>
                <a:off x="1835696" y="1856370"/>
                <a:ext cx="1108447" cy="1332731"/>
                <a:chOff x="1231305" y="2276872"/>
                <a:chExt cx="1108447" cy="1332731"/>
              </a:xfrm>
            </p:grpSpPr>
            <p:graphicFrame>
              <p:nvGraphicFramePr>
                <p:cNvPr id="173" name="对象 17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785512867"/>
                    </p:ext>
                  </p:extLst>
                </p:nvPr>
              </p:nvGraphicFramePr>
              <p:xfrm>
                <a:off x="1619672" y="2276872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3" name="CorelDRAW" r:id="rId10" imgW="841339" imgH="1514521" progId="CorelDRAW.Graphic.9">
                        <p:embed/>
                      </p:oleObj>
                    </mc:Choice>
                    <mc:Fallback>
                      <p:oleObj name="CorelDRAW" r:id="rId10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619672" y="2276872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74" name="对象 17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763326017"/>
                    </p:ext>
                  </p:extLst>
                </p:nvPr>
              </p:nvGraphicFramePr>
              <p:xfrm>
                <a:off x="1879377" y="2780928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4" name="CorelDRAW" r:id="rId11" imgW="841339" imgH="1514521" progId="CorelDRAW.Graphic.9">
                        <p:embed/>
                      </p:oleObj>
                    </mc:Choice>
                    <mc:Fallback>
                      <p:oleObj name="CorelDRAW" r:id="rId11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79377" y="2780928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75" name="对象 17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18567899"/>
                    </p:ext>
                  </p:extLst>
                </p:nvPr>
              </p:nvGraphicFramePr>
              <p:xfrm>
                <a:off x="1231305" y="2672333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5" name="CorelDRAW" r:id="rId12" imgW="841339" imgH="1514521" progId="CorelDRAW.Graphic.9">
                        <p:embed/>
                      </p:oleObj>
                    </mc:Choice>
                    <mc:Fallback>
                      <p:oleObj name="CorelDRAW" r:id="rId12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31305" y="2672333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141" name="组合 140"/>
            <p:cNvGrpSpPr/>
            <p:nvPr/>
          </p:nvGrpSpPr>
          <p:grpSpPr>
            <a:xfrm>
              <a:off x="2408376" y="4756692"/>
              <a:ext cx="1260000" cy="900000"/>
              <a:chOff x="1474291" y="4725144"/>
              <a:chExt cx="2161605" cy="1368152"/>
            </a:xfrm>
          </p:grpSpPr>
          <p:pic>
            <p:nvPicPr>
              <p:cNvPr id="166" name="Picture 23" descr="C:\Users\use\Desktop\u=3558381666,663840239&amp;fm=21&amp;gp=0.jp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harpenSoften amount="-39000"/>
                        </a14:imgEffect>
                        <a14:imgEffect>
                          <a14:brightnessContrast bright="-58000" contras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4291" y="4725144"/>
                <a:ext cx="2161605" cy="1351003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7" name="组合 166"/>
              <p:cNvGrpSpPr/>
              <p:nvPr/>
            </p:nvGrpSpPr>
            <p:grpSpPr>
              <a:xfrm>
                <a:off x="1835696" y="4761383"/>
                <a:ext cx="1109662" cy="1331913"/>
                <a:chOff x="1411288" y="4113311"/>
                <a:chExt cx="1109662" cy="1331913"/>
              </a:xfrm>
            </p:grpSpPr>
            <p:graphicFrame>
              <p:nvGraphicFramePr>
                <p:cNvPr id="168" name="对象 16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915473703"/>
                    </p:ext>
                  </p:extLst>
                </p:nvPr>
              </p:nvGraphicFramePr>
              <p:xfrm>
                <a:off x="1800225" y="4113311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6" name="CorelDRAW" r:id="rId15" imgW="841339" imgH="1514521" progId="CorelDRAW.Graphic.9">
                        <p:embed/>
                      </p:oleObj>
                    </mc:Choice>
                    <mc:Fallback>
                      <p:oleObj name="CorelDRAW" r:id="rId15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00225" y="4113311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69" name="对象 16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954615008"/>
                    </p:ext>
                  </p:extLst>
                </p:nvPr>
              </p:nvGraphicFramePr>
              <p:xfrm>
                <a:off x="2060575" y="4616549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7" name="CorelDRAW" r:id="rId16" imgW="841339" imgH="1514521" progId="CorelDRAW.Graphic.9">
                        <p:embed/>
                      </p:oleObj>
                    </mc:Choice>
                    <mc:Fallback>
                      <p:oleObj name="CorelDRAW" r:id="rId16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060575" y="4616549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70" name="对象 16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568066123"/>
                    </p:ext>
                  </p:extLst>
                </p:nvPr>
              </p:nvGraphicFramePr>
              <p:xfrm>
                <a:off x="1411288" y="4508599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8" name="CorelDRAW" r:id="rId17" imgW="841339" imgH="1514521" progId="CorelDRAW.Graphic.9">
                        <p:embed/>
                      </p:oleObj>
                    </mc:Choice>
                    <mc:Fallback>
                      <p:oleObj name="CorelDRAW" r:id="rId17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411288" y="4508599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142" name="组合 141"/>
            <p:cNvGrpSpPr/>
            <p:nvPr/>
          </p:nvGrpSpPr>
          <p:grpSpPr>
            <a:xfrm>
              <a:off x="3901962" y="2991083"/>
              <a:ext cx="1260000" cy="900000"/>
              <a:chOff x="1173082" y="1856370"/>
              <a:chExt cx="2161605" cy="1358368"/>
            </a:xfrm>
          </p:grpSpPr>
          <p:pic>
            <p:nvPicPr>
              <p:cNvPr id="161" name="Picture 23" descr="C:\Users\use\Desktop\u=3558381666,663840239&amp;fm=21&amp;gp=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39000"/>
                        </a14:imgEffect>
                        <a14:imgEffect>
                          <a14:brightnessContrast bright="-58000" contras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3082" y="1856370"/>
                <a:ext cx="2161605" cy="1358368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2" name="组合 161"/>
              <p:cNvGrpSpPr/>
              <p:nvPr/>
            </p:nvGrpSpPr>
            <p:grpSpPr>
              <a:xfrm>
                <a:off x="1835696" y="1856370"/>
                <a:ext cx="1108448" cy="1332731"/>
                <a:chOff x="1231305" y="2276872"/>
                <a:chExt cx="1108448" cy="1332731"/>
              </a:xfrm>
            </p:grpSpPr>
            <p:graphicFrame>
              <p:nvGraphicFramePr>
                <p:cNvPr id="163" name="对象 16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280613611"/>
                    </p:ext>
                  </p:extLst>
                </p:nvPr>
              </p:nvGraphicFramePr>
              <p:xfrm>
                <a:off x="1619672" y="2276872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09" name="CorelDRAW" r:id="rId18" imgW="841339" imgH="1514521" progId="CorelDRAW.Graphic.9">
                        <p:embed/>
                      </p:oleObj>
                    </mc:Choice>
                    <mc:Fallback>
                      <p:oleObj name="CorelDRAW" r:id="rId18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619672" y="2276872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64" name="对象 16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470021903"/>
                    </p:ext>
                  </p:extLst>
                </p:nvPr>
              </p:nvGraphicFramePr>
              <p:xfrm>
                <a:off x="1879378" y="2780928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0" name="CorelDRAW" r:id="rId19" imgW="841339" imgH="1514521" progId="CorelDRAW.Graphic.9">
                        <p:embed/>
                      </p:oleObj>
                    </mc:Choice>
                    <mc:Fallback>
                      <p:oleObj name="CorelDRAW" r:id="rId19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79378" y="2780928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65" name="对象 16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783029394"/>
                    </p:ext>
                  </p:extLst>
                </p:nvPr>
              </p:nvGraphicFramePr>
              <p:xfrm>
                <a:off x="1231305" y="2672333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1" name="CorelDRAW" r:id="rId20" imgW="841339" imgH="1514521" progId="CorelDRAW.Graphic.9">
                        <p:embed/>
                      </p:oleObj>
                    </mc:Choice>
                    <mc:Fallback>
                      <p:oleObj name="CorelDRAW" r:id="rId20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31305" y="2672333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143" name="组合 142"/>
            <p:cNvGrpSpPr/>
            <p:nvPr/>
          </p:nvGrpSpPr>
          <p:grpSpPr>
            <a:xfrm>
              <a:off x="3901962" y="4756691"/>
              <a:ext cx="1260000" cy="900000"/>
              <a:chOff x="1474291" y="1844823"/>
              <a:chExt cx="2161605" cy="1351003"/>
            </a:xfrm>
          </p:grpSpPr>
          <p:pic>
            <p:nvPicPr>
              <p:cNvPr id="156" name="Picture 23" descr="C:\Users\use\Desktop\u=3558381666,663840239&amp;fm=21&amp;gp=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39000"/>
                        </a14:imgEffect>
                        <a14:imgEffect>
                          <a14:brightnessContrast bright="-58000" contras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4291" y="1844823"/>
                <a:ext cx="2161605" cy="1351003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57" name="组合 156"/>
              <p:cNvGrpSpPr/>
              <p:nvPr/>
            </p:nvGrpSpPr>
            <p:grpSpPr>
              <a:xfrm>
                <a:off x="1835696" y="1856370"/>
                <a:ext cx="1108447" cy="1332731"/>
                <a:chOff x="1231305" y="2276872"/>
                <a:chExt cx="1108447" cy="1332731"/>
              </a:xfrm>
            </p:grpSpPr>
            <p:graphicFrame>
              <p:nvGraphicFramePr>
                <p:cNvPr id="158" name="对象 15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8713394"/>
                    </p:ext>
                  </p:extLst>
                </p:nvPr>
              </p:nvGraphicFramePr>
              <p:xfrm>
                <a:off x="1619672" y="2276872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2" name="CorelDRAW" r:id="rId21" imgW="841339" imgH="1514521" progId="CorelDRAW.Graphic.9">
                        <p:embed/>
                      </p:oleObj>
                    </mc:Choice>
                    <mc:Fallback>
                      <p:oleObj name="CorelDRAW" r:id="rId21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619672" y="2276872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9" name="对象 15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57206897"/>
                    </p:ext>
                  </p:extLst>
                </p:nvPr>
              </p:nvGraphicFramePr>
              <p:xfrm>
                <a:off x="1879377" y="2780928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3" name="CorelDRAW" r:id="rId22" imgW="841339" imgH="1514521" progId="CorelDRAW.Graphic.9">
                        <p:embed/>
                      </p:oleObj>
                    </mc:Choice>
                    <mc:Fallback>
                      <p:oleObj name="CorelDRAW" r:id="rId22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79377" y="2780928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60" name="对象 15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31109478"/>
                    </p:ext>
                  </p:extLst>
                </p:nvPr>
              </p:nvGraphicFramePr>
              <p:xfrm>
                <a:off x="1231305" y="2672333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4" name="CorelDRAW" r:id="rId23" imgW="841339" imgH="1514521" progId="CorelDRAW.Graphic.9">
                        <p:embed/>
                      </p:oleObj>
                    </mc:Choice>
                    <mc:Fallback>
                      <p:oleObj name="CorelDRAW" r:id="rId23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31305" y="2672333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144" name="组合 143"/>
            <p:cNvGrpSpPr/>
            <p:nvPr/>
          </p:nvGrpSpPr>
          <p:grpSpPr>
            <a:xfrm>
              <a:off x="5544248" y="2991083"/>
              <a:ext cx="1260000" cy="900000"/>
              <a:chOff x="1474291" y="1844824"/>
              <a:chExt cx="2161605" cy="1351003"/>
            </a:xfrm>
          </p:grpSpPr>
          <p:pic>
            <p:nvPicPr>
              <p:cNvPr id="151" name="Picture 23" descr="C:\Users\use\Desktop\u=3558381666,663840239&amp;fm=21&amp;gp=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39000"/>
                        </a14:imgEffect>
                        <a14:imgEffect>
                          <a14:brightnessContrast bright="-58000" contras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4291" y="1844824"/>
                <a:ext cx="2161605" cy="1351003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52" name="组合 151"/>
              <p:cNvGrpSpPr/>
              <p:nvPr/>
            </p:nvGrpSpPr>
            <p:grpSpPr>
              <a:xfrm>
                <a:off x="1835696" y="1856370"/>
                <a:ext cx="1108447" cy="1332731"/>
                <a:chOff x="1231305" y="2276872"/>
                <a:chExt cx="1108447" cy="1332731"/>
              </a:xfrm>
            </p:grpSpPr>
            <p:graphicFrame>
              <p:nvGraphicFramePr>
                <p:cNvPr id="153" name="对象 15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872469696"/>
                    </p:ext>
                  </p:extLst>
                </p:nvPr>
              </p:nvGraphicFramePr>
              <p:xfrm>
                <a:off x="1619672" y="2276872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5" name="CorelDRAW" r:id="rId24" imgW="841339" imgH="1514521" progId="CorelDRAW.Graphic.9">
                        <p:embed/>
                      </p:oleObj>
                    </mc:Choice>
                    <mc:Fallback>
                      <p:oleObj name="CorelDRAW" r:id="rId24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619672" y="2276872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4" name="对象 15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479643005"/>
                    </p:ext>
                  </p:extLst>
                </p:nvPr>
              </p:nvGraphicFramePr>
              <p:xfrm>
                <a:off x="1879378" y="2780928"/>
                <a:ext cx="460374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6" name="CorelDRAW" r:id="rId25" imgW="841339" imgH="1514521" progId="CorelDRAW.Graphic.9">
                        <p:embed/>
                      </p:oleObj>
                    </mc:Choice>
                    <mc:Fallback>
                      <p:oleObj name="CorelDRAW" r:id="rId25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79378" y="2780928"/>
                              <a:ext cx="460374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5" name="对象 15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43442473"/>
                    </p:ext>
                  </p:extLst>
                </p:nvPr>
              </p:nvGraphicFramePr>
              <p:xfrm>
                <a:off x="1231305" y="2672333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7" name="CorelDRAW" r:id="rId26" imgW="841339" imgH="1514521" progId="CorelDRAW.Graphic.9">
                        <p:embed/>
                      </p:oleObj>
                    </mc:Choice>
                    <mc:Fallback>
                      <p:oleObj name="CorelDRAW" r:id="rId26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31305" y="2672333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145" name="组合 144"/>
            <p:cNvGrpSpPr/>
            <p:nvPr/>
          </p:nvGrpSpPr>
          <p:grpSpPr>
            <a:xfrm>
              <a:off x="5544248" y="4756692"/>
              <a:ext cx="1260000" cy="900000"/>
              <a:chOff x="1474291" y="1844824"/>
              <a:chExt cx="2161605" cy="1351003"/>
            </a:xfrm>
          </p:grpSpPr>
          <p:pic>
            <p:nvPicPr>
              <p:cNvPr id="146" name="Picture 23" descr="C:\Users\use\Desktop\u=3558381666,663840239&amp;fm=21&amp;gp=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39000"/>
                        </a14:imgEffect>
                        <a14:imgEffect>
                          <a14:brightnessContrast bright="-58000" contrast="-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4291" y="1844824"/>
                <a:ext cx="2161605" cy="1351003"/>
              </a:xfrm>
              <a:prstGeom prst="rect">
                <a:avLst/>
              </a:prstGeom>
              <a:noFill/>
              <a:ln>
                <a:solidFill>
                  <a:sysClr val="window" lastClr="FFFF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47" name="组合 146"/>
              <p:cNvGrpSpPr/>
              <p:nvPr/>
            </p:nvGrpSpPr>
            <p:grpSpPr>
              <a:xfrm>
                <a:off x="1835696" y="1856370"/>
                <a:ext cx="1108448" cy="1332730"/>
                <a:chOff x="1231305" y="2276872"/>
                <a:chExt cx="1108448" cy="1332730"/>
              </a:xfrm>
            </p:grpSpPr>
            <p:graphicFrame>
              <p:nvGraphicFramePr>
                <p:cNvPr id="148" name="对象 14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27930534"/>
                    </p:ext>
                  </p:extLst>
                </p:nvPr>
              </p:nvGraphicFramePr>
              <p:xfrm>
                <a:off x="1619672" y="2276872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8" name="CorelDRAW" r:id="rId27" imgW="841339" imgH="1514521" progId="CorelDRAW.Graphic.9">
                        <p:embed/>
                      </p:oleObj>
                    </mc:Choice>
                    <mc:Fallback>
                      <p:oleObj name="CorelDRAW" r:id="rId27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619672" y="2276872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49" name="对象 14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31458125"/>
                    </p:ext>
                  </p:extLst>
                </p:nvPr>
              </p:nvGraphicFramePr>
              <p:xfrm>
                <a:off x="1879378" y="2780927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19" name="CorelDRAW" r:id="rId28" imgW="841339" imgH="1514521" progId="CorelDRAW.Graphic.9">
                        <p:embed/>
                      </p:oleObj>
                    </mc:Choice>
                    <mc:Fallback>
                      <p:oleObj name="CorelDRAW" r:id="rId28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79378" y="2780927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0" name="对象 14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65231627"/>
                    </p:ext>
                  </p:extLst>
                </p:nvPr>
              </p:nvGraphicFramePr>
              <p:xfrm>
                <a:off x="1231305" y="2672333"/>
                <a:ext cx="460375" cy="828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720" name="CorelDRAW" r:id="rId29" imgW="841339" imgH="1514521" progId="CorelDRAW.Graphic.9">
                        <p:embed/>
                      </p:oleObj>
                    </mc:Choice>
                    <mc:Fallback>
                      <p:oleObj name="CorelDRAW" r:id="rId29" imgW="841339" imgH="1514521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31305" y="2672333"/>
                              <a:ext cx="460375" cy="8286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cxnSp>
          <p:nvCxnSpPr>
            <p:cNvPr id="128" name="直接箭头连接符 127"/>
            <p:cNvCxnSpPr>
              <a:stCxn id="179" idx="0"/>
              <a:endCxn id="175" idx="1"/>
            </p:cNvCxnSpPr>
            <p:nvPr/>
          </p:nvCxnSpPr>
          <p:spPr>
            <a:xfrm flipV="1">
              <a:off x="1612300" y="3538240"/>
              <a:ext cx="1006739" cy="75960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5" name="直接箭头连接符 124"/>
            <p:cNvCxnSpPr>
              <a:stCxn id="179" idx="3"/>
              <a:endCxn id="170" idx="1"/>
            </p:cNvCxnSpPr>
            <p:nvPr/>
          </p:nvCxnSpPr>
          <p:spPr>
            <a:xfrm>
              <a:off x="1746477" y="4573868"/>
              <a:ext cx="872562" cy="739252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6" name="直接箭头连接符 125"/>
            <p:cNvCxnSpPr>
              <a:stCxn id="173" idx="3"/>
              <a:endCxn id="165" idx="0"/>
            </p:cNvCxnSpPr>
            <p:nvPr/>
          </p:nvCxnSpPr>
          <p:spPr>
            <a:xfrm flipV="1">
              <a:off x="3113771" y="3253100"/>
              <a:ext cx="1308605" cy="21695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7" name="直接箭头连接符 126"/>
            <p:cNvCxnSpPr/>
            <p:nvPr/>
          </p:nvCxnSpPr>
          <p:spPr>
            <a:xfrm flipV="1">
              <a:off x="3285539" y="5384132"/>
              <a:ext cx="1136837" cy="1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2" name="直接箭头连接符 131"/>
            <p:cNvCxnSpPr>
              <a:stCxn id="163" idx="3"/>
              <a:endCxn id="153" idx="1"/>
            </p:cNvCxnSpPr>
            <p:nvPr/>
          </p:nvCxnSpPr>
          <p:spPr>
            <a:xfrm>
              <a:off x="4782932" y="3265606"/>
              <a:ext cx="1198358" cy="9189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3" name="直接箭头连接符 132"/>
            <p:cNvCxnSpPr>
              <a:stCxn id="159" idx="3"/>
            </p:cNvCxnSpPr>
            <p:nvPr/>
          </p:nvCxnSpPr>
          <p:spPr>
            <a:xfrm>
              <a:off x="4758739" y="5376191"/>
              <a:ext cx="1222551" cy="7942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4" name="直接箭头连接符 133"/>
            <p:cNvCxnSpPr>
              <a:stCxn id="174" idx="3"/>
              <a:endCxn id="158" idx="1"/>
            </p:cNvCxnSpPr>
            <p:nvPr/>
          </p:nvCxnSpPr>
          <p:spPr>
            <a:xfrm>
              <a:off x="3265153" y="3610583"/>
              <a:ext cx="1073851" cy="1429821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5" name="直接箭头连接符 134"/>
            <p:cNvCxnSpPr>
              <a:stCxn id="169" idx="3"/>
              <a:endCxn id="165" idx="2"/>
            </p:cNvCxnSpPr>
            <p:nvPr/>
          </p:nvCxnSpPr>
          <p:spPr>
            <a:xfrm flipV="1">
              <a:off x="3265861" y="3802147"/>
              <a:ext cx="1156515" cy="1581985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6" name="直接箭头连接符 135"/>
            <p:cNvCxnSpPr>
              <a:stCxn id="164" idx="3"/>
              <a:endCxn id="148" idx="1"/>
            </p:cNvCxnSpPr>
            <p:nvPr/>
          </p:nvCxnSpPr>
          <p:spPr>
            <a:xfrm>
              <a:off x="4934315" y="3599573"/>
              <a:ext cx="1046975" cy="1440831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7" name="直接箭头连接符 136"/>
            <p:cNvCxnSpPr>
              <a:stCxn id="159" idx="0"/>
              <a:endCxn id="155" idx="2"/>
            </p:cNvCxnSpPr>
            <p:nvPr/>
          </p:nvCxnSpPr>
          <p:spPr>
            <a:xfrm flipV="1">
              <a:off x="4624562" y="3814260"/>
              <a:ext cx="1264525" cy="1285912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87" name="computr3"/>
          <p:cNvSpPr>
            <a:spLocks noEditPoints="1" noChangeArrowheads="1"/>
          </p:cNvSpPr>
          <p:nvPr/>
        </p:nvSpPr>
        <p:spPr bwMode="auto">
          <a:xfrm>
            <a:off x="867587" y="3999373"/>
            <a:ext cx="773643" cy="473359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10800 w 21600"/>
              <a:gd name="T5" fmla="*/ 21600 h 21600"/>
              <a:gd name="T6" fmla="*/ 18135 w 21600"/>
              <a:gd name="T7" fmla="*/ 10800 h 21600"/>
              <a:gd name="T8" fmla="*/ 7811 w 21600"/>
              <a:gd name="T9" fmla="*/ 2584 h 21600"/>
              <a:gd name="T10" fmla="*/ 16359 w 21600"/>
              <a:gd name="T11" fmla="*/ 117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8250" y="17743"/>
                </a:moveTo>
                <a:lnTo>
                  <a:pt x="17557" y="16971"/>
                </a:lnTo>
                <a:lnTo>
                  <a:pt x="5429" y="16971"/>
                </a:lnTo>
                <a:lnTo>
                  <a:pt x="4736" y="17743"/>
                </a:lnTo>
                <a:lnTo>
                  <a:pt x="18250" y="17743"/>
                </a:lnTo>
                <a:close/>
              </a:path>
              <a:path w="21600" h="21600" extrusionOk="0">
                <a:moveTo>
                  <a:pt x="18250" y="17743"/>
                </a:moveTo>
                <a:moveTo>
                  <a:pt x="19405" y="19131"/>
                </a:moveTo>
                <a:lnTo>
                  <a:pt x="18712" y="18360"/>
                </a:lnTo>
                <a:lnTo>
                  <a:pt x="4274" y="18360"/>
                </a:lnTo>
                <a:lnTo>
                  <a:pt x="3581" y="19131"/>
                </a:lnTo>
                <a:lnTo>
                  <a:pt x="19405" y="19131"/>
                </a:lnTo>
                <a:close/>
              </a:path>
              <a:path w="21600" h="21600" extrusionOk="0">
                <a:moveTo>
                  <a:pt x="19405" y="19131"/>
                </a:moveTo>
                <a:moveTo>
                  <a:pt x="20560" y="20520"/>
                </a:moveTo>
                <a:lnTo>
                  <a:pt x="19867" y="19749"/>
                </a:lnTo>
                <a:lnTo>
                  <a:pt x="3119" y="19749"/>
                </a:lnTo>
                <a:lnTo>
                  <a:pt x="2426" y="20520"/>
                </a:lnTo>
                <a:lnTo>
                  <a:pt x="20560" y="20520"/>
                </a:lnTo>
                <a:close/>
              </a:path>
              <a:path w="21600" h="21600" extrusionOk="0">
                <a:moveTo>
                  <a:pt x="20560" y="20520"/>
                </a:moveTo>
                <a:moveTo>
                  <a:pt x="4620" y="16971"/>
                </a:moveTo>
                <a:lnTo>
                  <a:pt x="5313" y="16200"/>
                </a:lnTo>
                <a:lnTo>
                  <a:pt x="7624" y="16200"/>
                </a:lnTo>
                <a:lnTo>
                  <a:pt x="7624" y="14194"/>
                </a:lnTo>
                <a:lnTo>
                  <a:pt x="5891" y="14194"/>
                </a:lnTo>
                <a:lnTo>
                  <a:pt x="5891" y="0"/>
                </a:lnTo>
                <a:lnTo>
                  <a:pt x="12013" y="0"/>
                </a:lnTo>
                <a:lnTo>
                  <a:pt x="18135" y="0"/>
                </a:lnTo>
                <a:lnTo>
                  <a:pt x="18135" y="10800"/>
                </a:lnTo>
                <a:lnTo>
                  <a:pt x="18135" y="14194"/>
                </a:lnTo>
                <a:lnTo>
                  <a:pt x="16402" y="14194"/>
                </a:lnTo>
                <a:lnTo>
                  <a:pt x="16402" y="16200"/>
                </a:lnTo>
                <a:lnTo>
                  <a:pt x="17788" y="16200"/>
                </a:lnTo>
                <a:lnTo>
                  <a:pt x="19059" y="17743"/>
                </a:lnTo>
                <a:lnTo>
                  <a:pt x="21022" y="19903"/>
                </a:lnTo>
                <a:lnTo>
                  <a:pt x="21253" y="20057"/>
                </a:lnTo>
                <a:lnTo>
                  <a:pt x="21369" y="20366"/>
                </a:lnTo>
                <a:lnTo>
                  <a:pt x="21600" y="20674"/>
                </a:lnTo>
                <a:lnTo>
                  <a:pt x="21600" y="20829"/>
                </a:lnTo>
                <a:lnTo>
                  <a:pt x="21600" y="20983"/>
                </a:lnTo>
                <a:lnTo>
                  <a:pt x="21600" y="21137"/>
                </a:lnTo>
                <a:lnTo>
                  <a:pt x="21600" y="21291"/>
                </a:lnTo>
                <a:lnTo>
                  <a:pt x="21484" y="21446"/>
                </a:lnTo>
                <a:lnTo>
                  <a:pt x="21369" y="21446"/>
                </a:lnTo>
                <a:lnTo>
                  <a:pt x="21138" y="21600"/>
                </a:lnTo>
                <a:lnTo>
                  <a:pt x="21022" y="21600"/>
                </a:lnTo>
                <a:lnTo>
                  <a:pt x="10973" y="21600"/>
                </a:lnTo>
                <a:lnTo>
                  <a:pt x="2079" y="21600"/>
                </a:lnTo>
                <a:lnTo>
                  <a:pt x="1848" y="21600"/>
                </a:lnTo>
                <a:lnTo>
                  <a:pt x="1733" y="21446"/>
                </a:lnTo>
                <a:lnTo>
                  <a:pt x="1617" y="21446"/>
                </a:lnTo>
                <a:lnTo>
                  <a:pt x="1502" y="21291"/>
                </a:lnTo>
                <a:lnTo>
                  <a:pt x="1386" y="21291"/>
                </a:lnTo>
                <a:lnTo>
                  <a:pt x="1386" y="21137"/>
                </a:lnTo>
                <a:lnTo>
                  <a:pt x="1386" y="20983"/>
                </a:lnTo>
                <a:lnTo>
                  <a:pt x="1386" y="20829"/>
                </a:lnTo>
                <a:lnTo>
                  <a:pt x="1502" y="20674"/>
                </a:lnTo>
                <a:lnTo>
                  <a:pt x="1617" y="20366"/>
                </a:lnTo>
                <a:lnTo>
                  <a:pt x="1733" y="20057"/>
                </a:lnTo>
                <a:lnTo>
                  <a:pt x="1964" y="19903"/>
                </a:lnTo>
                <a:lnTo>
                  <a:pt x="0" y="19903"/>
                </a:lnTo>
                <a:lnTo>
                  <a:pt x="0" y="10800"/>
                </a:lnTo>
                <a:lnTo>
                  <a:pt x="0" y="2777"/>
                </a:lnTo>
                <a:lnTo>
                  <a:pt x="4620" y="2777"/>
                </a:lnTo>
                <a:lnTo>
                  <a:pt x="4620" y="16971"/>
                </a:lnTo>
                <a:moveTo>
                  <a:pt x="4620" y="16971"/>
                </a:moveTo>
                <a:moveTo>
                  <a:pt x="4620" y="16971"/>
                </a:moveTo>
                <a:lnTo>
                  <a:pt x="4158" y="17434"/>
                </a:lnTo>
                <a:lnTo>
                  <a:pt x="2541" y="19286"/>
                </a:lnTo>
                <a:lnTo>
                  <a:pt x="1964" y="19903"/>
                </a:lnTo>
                <a:lnTo>
                  <a:pt x="4620" y="16971"/>
                </a:lnTo>
                <a:close/>
              </a:path>
              <a:path w="21600" h="21600" extrusionOk="0">
                <a:moveTo>
                  <a:pt x="7624" y="2314"/>
                </a:moveTo>
                <a:moveTo>
                  <a:pt x="16402" y="2314"/>
                </a:moveTo>
                <a:lnTo>
                  <a:pt x="16402" y="11880"/>
                </a:lnTo>
                <a:lnTo>
                  <a:pt x="7624" y="11880"/>
                </a:lnTo>
                <a:lnTo>
                  <a:pt x="7624" y="2314"/>
                </a:lnTo>
                <a:close/>
              </a:path>
              <a:path w="21600" h="21600" extrusionOk="0">
                <a:moveTo>
                  <a:pt x="578" y="4011"/>
                </a:moveTo>
                <a:moveTo>
                  <a:pt x="4043" y="4011"/>
                </a:moveTo>
                <a:lnTo>
                  <a:pt x="4043" y="4320"/>
                </a:lnTo>
                <a:lnTo>
                  <a:pt x="578" y="4320"/>
                </a:lnTo>
                <a:lnTo>
                  <a:pt x="578" y="4011"/>
                </a:lnTo>
                <a:close/>
                <a:moveTo>
                  <a:pt x="7624" y="14194"/>
                </a:moveTo>
                <a:lnTo>
                  <a:pt x="16402" y="14194"/>
                </a:lnTo>
                <a:lnTo>
                  <a:pt x="16402" y="16200"/>
                </a:lnTo>
                <a:lnTo>
                  <a:pt x="7624" y="16200"/>
                </a:lnTo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computr3"/>
          <p:cNvSpPr>
            <a:spLocks noEditPoints="1" noChangeArrowheads="1"/>
          </p:cNvSpPr>
          <p:nvPr/>
        </p:nvSpPr>
        <p:spPr bwMode="auto">
          <a:xfrm>
            <a:off x="867587" y="4889235"/>
            <a:ext cx="773643" cy="473359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10800 w 21600"/>
              <a:gd name="T5" fmla="*/ 21600 h 21600"/>
              <a:gd name="T6" fmla="*/ 18135 w 21600"/>
              <a:gd name="T7" fmla="*/ 10800 h 21600"/>
              <a:gd name="T8" fmla="*/ 7811 w 21600"/>
              <a:gd name="T9" fmla="*/ 2584 h 21600"/>
              <a:gd name="T10" fmla="*/ 16359 w 21600"/>
              <a:gd name="T11" fmla="*/ 117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8250" y="17743"/>
                </a:moveTo>
                <a:lnTo>
                  <a:pt x="17557" y="16971"/>
                </a:lnTo>
                <a:lnTo>
                  <a:pt x="5429" y="16971"/>
                </a:lnTo>
                <a:lnTo>
                  <a:pt x="4736" y="17743"/>
                </a:lnTo>
                <a:lnTo>
                  <a:pt x="18250" y="17743"/>
                </a:lnTo>
                <a:close/>
              </a:path>
              <a:path w="21600" h="21600" extrusionOk="0">
                <a:moveTo>
                  <a:pt x="18250" y="17743"/>
                </a:moveTo>
                <a:moveTo>
                  <a:pt x="19405" y="19131"/>
                </a:moveTo>
                <a:lnTo>
                  <a:pt x="18712" y="18360"/>
                </a:lnTo>
                <a:lnTo>
                  <a:pt x="4274" y="18360"/>
                </a:lnTo>
                <a:lnTo>
                  <a:pt x="3581" y="19131"/>
                </a:lnTo>
                <a:lnTo>
                  <a:pt x="19405" y="19131"/>
                </a:lnTo>
                <a:close/>
              </a:path>
              <a:path w="21600" h="21600" extrusionOk="0">
                <a:moveTo>
                  <a:pt x="19405" y="19131"/>
                </a:moveTo>
                <a:moveTo>
                  <a:pt x="20560" y="20520"/>
                </a:moveTo>
                <a:lnTo>
                  <a:pt x="19867" y="19749"/>
                </a:lnTo>
                <a:lnTo>
                  <a:pt x="3119" y="19749"/>
                </a:lnTo>
                <a:lnTo>
                  <a:pt x="2426" y="20520"/>
                </a:lnTo>
                <a:lnTo>
                  <a:pt x="20560" y="20520"/>
                </a:lnTo>
                <a:close/>
              </a:path>
              <a:path w="21600" h="21600" extrusionOk="0">
                <a:moveTo>
                  <a:pt x="20560" y="20520"/>
                </a:moveTo>
                <a:moveTo>
                  <a:pt x="4620" y="16971"/>
                </a:moveTo>
                <a:lnTo>
                  <a:pt x="5313" y="16200"/>
                </a:lnTo>
                <a:lnTo>
                  <a:pt x="7624" y="16200"/>
                </a:lnTo>
                <a:lnTo>
                  <a:pt x="7624" y="14194"/>
                </a:lnTo>
                <a:lnTo>
                  <a:pt x="5891" y="14194"/>
                </a:lnTo>
                <a:lnTo>
                  <a:pt x="5891" y="0"/>
                </a:lnTo>
                <a:lnTo>
                  <a:pt x="12013" y="0"/>
                </a:lnTo>
                <a:lnTo>
                  <a:pt x="18135" y="0"/>
                </a:lnTo>
                <a:lnTo>
                  <a:pt x="18135" y="10800"/>
                </a:lnTo>
                <a:lnTo>
                  <a:pt x="18135" y="14194"/>
                </a:lnTo>
                <a:lnTo>
                  <a:pt x="16402" y="14194"/>
                </a:lnTo>
                <a:lnTo>
                  <a:pt x="16402" y="16200"/>
                </a:lnTo>
                <a:lnTo>
                  <a:pt x="17788" y="16200"/>
                </a:lnTo>
                <a:lnTo>
                  <a:pt x="19059" y="17743"/>
                </a:lnTo>
                <a:lnTo>
                  <a:pt x="21022" y="19903"/>
                </a:lnTo>
                <a:lnTo>
                  <a:pt x="21253" y="20057"/>
                </a:lnTo>
                <a:lnTo>
                  <a:pt x="21369" y="20366"/>
                </a:lnTo>
                <a:lnTo>
                  <a:pt x="21600" y="20674"/>
                </a:lnTo>
                <a:lnTo>
                  <a:pt x="21600" y="20829"/>
                </a:lnTo>
                <a:lnTo>
                  <a:pt x="21600" y="20983"/>
                </a:lnTo>
                <a:lnTo>
                  <a:pt x="21600" y="21137"/>
                </a:lnTo>
                <a:lnTo>
                  <a:pt x="21600" y="21291"/>
                </a:lnTo>
                <a:lnTo>
                  <a:pt x="21484" y="21446"/>
                </a:lnTo>
                <a:lnTo>
                  <a:pt x="21369" y="21446"/>
                </a:lnTo>
                <a:lnTo>
                  <a:pt x="21138" y="21600"/>
                </a:lnTo>
                <a:lnTo>
                  <a:pt x="21022" y="21600"/>
                </a:lnTo>
                <a:lnTo>
                  <a:pt x="10973" y="21600"/>
                </a:lnTo>
                <a:lnTo>
                  <a:pt x="2079" y="21600"/>
                </a:lnTo>
                <a:lnTo>
                  <a:pt x="1848" y="21600"/>
                </a:lnTo>
                <a:lnTo>
                  <a:pt x="1733" y="21446"/>
                </a:lnTo>
                <a:lnTo>
                  <a:pt x="1617" y="21446"/>
                </a:lnTo>
                <a:lnTo>
                  <a:pt x="1502" y="21291"/>
                </a:lnTo>
                <a:lnTo>
                  <a:pt x="1386" y="21291"/>
                </a:lnTo>
                <a:lnTo>
                  <a:pt x="1386" y="21137"/>
                </a:lnTo>
                <a:lnTo>
                  <a:pt x="1386" y="20983"/>
                </a:lnTo>
                <a:lnTo>
                  <a:pt x="1386" y="20829"/>
                </a:lnTo>
                <a:lnTo>
                  <a:pt x="1502" y="20674"/>
                </a:lnTo>
                <a:lnTo>
                  <a:pt x="1617" y="20366"/>
                </a:lnTo>
                <a:lnTo>
                  <a:pt x="1733" y="20057"/>
                </a:lnTo>
                <a:lnTo>
                  <a:pt x="1964" y="19903"/>
                </a:lnTo>
                <a:lnTo>
                  <a:pt x="0" y="19903"/>
                </a:lnTo>
                <a:lnTo>
                  <a:pt x="0" y="10800"/>
                </a:lnTo>
                <a:lnTo>
                  <a:pt x="0" y="2777"/>
                </a:lnTo>
                <a:lnTo>
                  <a:pt x="4620" y="2777"/>
                </a:lnTo>
                <a:lnTo>
                  <a:pt x="4620" y="16971"/>
                </a:lnTo>
                <a:moveTo>
                  <a:pt x="4620" y="16971"/>
                </a:moveTo>
                <a:moveTo>
                  <a:pt x="4620" y="16971"/>
                </a:moveTo>
                <a:lnTo>
                  <a:pt x="4158" y="17434"/>
                </a:lnTo>
                <a:lnTo>
                  <a:pt x="2541" y="19286"/>
                </a:lnTo>
                <a:lnTo>
                  <a:pt x="1964" y="19903"/>
                </a:lnTo>
                <a:lnTo>
                  <a:pt x="4620" y="16971"/>
                </a:lnTo>
                <a:close/>
              </a:path>
              <a:path w="21600" h="21600" extrusionOk="0">
                <a:moveTo>
                  <a:pt x="7624" y="2314"/>
                </a:moveTo>
                <a:moveTo>
                  <a:pt x="16402" y="2314"/>
                </a:moveTo>
                <a:lnTo>
                  <a:pt x="16402" y="11880"/>
                </a:lnTo>
                <a:lnTo>
                  <a:pt x="7624" y="11880"/>
                </a:lnTo>
                <a:lnTo>
                  <a:pt x="7624" y="2314"/>
                </a:lnTo>
                <a:close/>
              </a:path>
              <a:path w="21600" h="21600" extrusionOk="0">
                <a:moveTo>
                  <a:pt x="578" y="4011"/>
                </a:moveTo>
                <a:moveTo>
                  <a:pt x="4043" y="4011"/>
                </a:moveTo>
                <a:lnTo>
                  <a:pt x="4043" y="4320"/>
                </a:lnTo>
                <a:lnTo>
                  <a:pt x="578" y="4320"/>
                </a:lnTo>
                <a:lnTo>
                  <a:pt x="578" y="4011"/>
                </a:lnTo>
                <a:close/>
                <a:moveTo>
                  <a:pt x="7624" y="14194"/>
                </a:moveTo>
                <a:lnTo>
                  <a:pt x="16402" y="14194"/>
                </a:lnTo>
                <a:lnTo>
                  <a:pt x="16402" y="16200"/>
                </a:lnTo>
                <a:lnTo>
                  <a:pt x="7624" y="16200"/>
                </a:lnTo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computr3"/>
          <p:cNvSpPr>
            <a:spLocks noEditPoints="1" noChangeArrowheads="1"/>
          </p:cNvSpPr>
          <p:nvPr/>
        </p:nvSpPr>
        <p:spPr bwMode="auto">
          <a:xfrm>
            <a:off x="867587" y="3129885"/>
            <a:ext cx="773643" cy="473359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10800 w 21600"/>
              <a:gd name="T5" fmla="*/ 21600 h 21600"/>
              <a:gd name="T6" fmla="*/ 18135 w 21600"/>
              <a:gd name="T7" fmla="*/ 10800 h 21600"/>
              <a:gd name="T8" fmla="*/ 7811 w 21600"/>
              <a:gd name="T9" fmla="*/ 2584 h 21600"/>
              <a:gd name="T10" fmla="*/ 16359 w 21600"/>
              <a:gd name="T11" fmla="*/ 117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8250" y="17743"/>
                </a:moveTo>
                <a:lnTo>
                  <a:pt x="17557" y="16971"/>
                </a:lnTo>
                <a:lnTo>
                  <a:pt x="5429" y="16971"/>
                </a:lnTo>
                <a:lnTo>
                  <a:pt x="4736" y="17743"/>
                </a:lnTo>
                <a:lnTo>
                  <a:pt x="18250" y="17743"/>
                </a:lnTo>
                <a:close/>
              </a:path>
              <a:path w="21600" h="21600" extrusionOk="0">
                <a:moveTo>
                  <a:pt x="18250" y="17743"/>
                </a:moveTo>
                <a:moveTo>
                  <a:pt x="19405" y="19131"/>
                </a:moveTo>
                <a:lnTo>
                  <a:pt x="18712" y="18360"/>
                </a:lnTo>
                <a:lnTo>
                  <a:pt x="4274" y="18360"/>
                </a:lnTo>
                <a:lnTo>
                  <a:pt x="3581" y="19131"/>
                </a:lnTo>
                <a:lnTo>
                  <a:pt x="19405" y="19131"/>
                </a:lnTo>
                <a:close/>
              </a:path>
              <a:path w="21600" h="21600" extrusionOk="0">
                <a:moveTo>
                  <a:pt x="19405" y="19131"/>
                </a:moveTo>
                <a:moveTo>
                  <a:pt x="20560" y="20520"/>
                </a:moveTo>
                <a:lnTo>
                  <a:pt x="19867" y="19749"/>
                </a:lnTo>
                <a:lnTo>
                  <a:pt x="3119" y="19749"/>
                </a:lnTo>
                <a:lnTo>
                  <a:pt x="2426" y="20520"/>
                </a:lnTo>
                <a:lnTo>
                  <a:pt x="20560" y="20520"/>
                </a:lnTo>
                <a:close/>
              </a:path>
              <a:path w="21600" h="21600" extrusionOk="0">
                <a:moveTo>
                  <a:pt x="20560" y="20520"/>
                </a:moveTo>
                <a:moveTo>
                  <a:pt x="4620" y="16971"/>
                </a:moveTo>
                <a:lnTo>
                  <a:pt x="5313" y="16200"/>
                </a:lnTo>
                <a:lnTo>
                  <a:pt x="7624" y="16200"/>
                </a:lnTo>
                <a:lnTo>
                  <a:pt x="7624" y="14194"/>
                </a:lnTo>
                <a:lnTo>
                  <a:pt x="5891" y="14194"/>
                </a:lnTo>
                <a:lnTo>
                  <a:pt x="5891" y="0"/>
                </a:lnTo>
                <a:lnTo>
                  <a:pt x="12013" y="0"/>
                </a:lnTo>
                <a:lnTo>
                  <a:pt x="18135" y="0"/>
                </a:lnTo>
                <a:lnTo>
                  <a:pt x="18135" y="10800"/>
                </a:lnTo>
                <a:lnTo>
                  <a:pt x="18135" y="14194"/>
                </a:lnTo>
                <a:lnTo>
                  <a:pt x="16402" y="14194"/>
                </a:lnTo>
                <a:lnTo>
                  <a:pt x="16402" y="16200"/>
                </a:lnTo>
                <a:lnTo>
                  <a:pt x="17788" y="16200"/>
                </a:lnTo>
                <a:lnTo>
                  <a:pt x="19059" y="17743"/>
                </a:lnTo>
                <a:lnTo>
                  <a:pt x="21022" y="19903"/>
                </a:lnTo>
                <a:lnTo>
                  <a:pt x="21253" y="20057"/>
                </a:lnTo>
                <a:lnTo>
                  <a:pt x="21369" y="20366"/>
                </a:lnTo>
                <a:lnTo>
                  <a:pt x="21600" y="20674"/>
                </a:lnTo>
                <a:lnTo>
                  <a:pt x="21600" y="20829"/>
                </a:lnTo>
                <a:lnTo>
                  <a:pt x="21600" y="20983"/>
                </a:lnTo>
                <a:lnTo>
                  <a:pt x="21600" y="21137"/>
                </a:lnTo>
                <a:lnTo>
                  <a:pt x="21600" y="21291"/>
                </a:lnTo>
                <a:lnTo>
                  <a:pt x="21484" y="21446"/>
                </a:lnTo>
                <a:lnTo>
                  <a:pt x="21369" y="21446"/>
                </a:lnTo>
                <a:lnTo>
                  <a:pt x="21138" y="21600"/>
                </a:lnTo>
                <a:lnTo>
                  <a:pt x="21022" y="21600"/>
                </a:lnTo>
                <a:lnTo>
                  <a:pt x="10973" y="21600"/>
                </a:lnTo>
                <a:lnTo>
                  <a:pt x="2079" y="21600"/>
                </a:lnTo>
                <a:lnTo>
                  <a:pt x="1848" y="21600"/>
                </a:lnTo>
                <a:lnTo>
                  <a:pt x="1733" y="21446"/>
                </a:lnTo>
                <a:lnTo>
                  <a:pt x="1617" y="21446"/>
                </a:lnTo>
                <a:lnTo>
                  <a:pt x="1502" y="21291"/>
                </a:lnTo>
                <a:lnTo>
                  <a:pt x="1386" y="21291"/>
                </a:lnTo>
                <a:lnTo>
                  <a:pt x="1386" y="21137"/>
                </a:lnTo>
                <a:lnTo>
                  <a:pt x="1386" y="20983"/>
                </a:lnTo>
                <a:lnTo>
                  <a:pt x="1386" y="20829"/>
                </a:lnTo>
                <a:lnTo>
                  <a:pt x="1502" y="20674"/>
                </a:lnTo>
                <a:lnTo>
                  <a:pt x="1617" y="20366"/>
                </a:lnTo>
                <a:lnTo>
                  <a:pt x="1733" y="20057"/>
                </a:lnTo>
                <a:lnTo>
                  <a:pt x="1964" y="19903"/>
                </a:lnTo>
                <a:lnTo>
                  <a:pt x="0" y="19903"/>
                </a:lnTo>
                <a:lnTo>
                  <a:pt x="0" y="10800"/>
                </a:lnTo>
                <a:lnTo>
                  <a:pt x="0" y="2777"/>
                </a:lnTo>
                <a:lnTo>
                  <a:pt x="4620" y="2777"/>
                </a:lnTo>
                <a:lnTo>
                  <a:pt x="4620" y="16971"/>
                </a:lnTo>
                <a:moveTo>
                  <a:pt x="4620" y="16971"/>
                </a:moveTo>
                <a:moveTo>
                  <a:pt x="4620" y="16971"/>
                </a:moveTo>
                <a:lnTo>
                  <a:pt x="4158" y="17434"/>
                </a:lnTo>
                <a:lnTo>
                  <a:pt x="2541" y="19286"/>
                </a:lnTo>
                <a:lnTo>
                  <a:pt x="1964" y="19903"/>
                </a:lnTo>
                <a:lnTo>
                  <a:pt x="4620" y="16971"/>
                </a:lnTo>
                <a:close/>
              </a:path>
              <a:path w="21600" h="21600" extrusionOk="0">
                <a:moveTo>
                  <a:pt x="7624" y="2314"/>
                </a:moveTo>
                <a:moveTo>
                  <a:pt x="16402" y="2314"/>
                </a:moveTo>
                <a:lnTo>
                  <a:pt x="16402" y="11880"/>
                </a:lnTo>
                <a:lnTo>
                  <a:pt x="7624" y="11880"/>
                </a:lnTo>
                <a:lnTo>
                  <a:pt x="7624" y="2314"/>
                </a:lnTo>
                <a:close/>
              </a:path>
              <a:path w="21600" h="21600" extrusionOk="0">
                <a:moveTo>
                  <a:pt x="578" y="4011"/>
                </a:moveTo>
                <a:moveTo>
                  <a:pt x="4043" y="4011"/>
                </a:moveTo>
                <a:lnTo>
                  <a:pt x="4043" y="4320"/>
                </a:lnTo>
                <a:lnTo>
                  <a:pt x="578" y="4320"/>
                </a:lnTo>
                <a:lnTo>
                  <a:pt x="578" y="4011"/>
                </a:lnTo>
                <a:close/>
                <a:moveTo>
                  <a:pt x="7624" y="14194"/>
                </a:moveTo>
                <a:lnTo>
                  <a:pt x="16402" y="14194"/>
                </a:lnTo>
                <a:lnTo>
                  <a:pt x="16402" y="16200"/>
                </a:lnTo>
                <a:lnTo>
                  <a:pt x="7624" y="16200"/>
                </a:lnTo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90" name="直接箭头连接符 189"/>
          <p:cNvCxnSpPr>
            <a:stCxn id="189" idx="3"/>
            <a:endCxn id="176" idx="1"/>
          </p:cNvCxnSpPr>
          <p:nvPr/>
        </p:nvCxnSpPr>
        <p:spPr>
          <a:xfrm>
            <a:off x="1517125" y="3366565"/>
            <a:ext cx="713017" cy="1024206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4" name="直接箭头连接符 193"/>
          <p:cNvCxnSpPr>
            <a:stCxn id="187" idx="3"/>
            <a:endCxn id="176" idx="1"/>
          </p:cNvCxnSpPr>
          <p:nvPr/>
        </p:nvCxnSpPr>
        <p:spPr>
          <a:xfrm>
            <a:off x="1517125" y="4236053"/>
            <a:ext cx="713017" cy="154718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7" name="直接箭头连接符 196"/>
          <p:cNvCxnSpPr>
            <a:stCxn id="188" idx="3"/>
            <a:endCxn id="176" idx="1"/>
          </p:cNvCxnSpPr>
          <p:nvPr/>
        </p:nvCxnSpPr>
        <p:spPr>
          <a:xfrm flipV="1">
            <a:off x="1517125" y="4390771"/>
            <a:ext cx="713017" cy="735144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0" name="TextBox 199"/>
          <p:cNvSpPr txBox="1"/>
          <p:nvPr/>
        </p:nvSpPr>
        <p:spPr>
          <a:xfrm>
            <a:off x="829794" y="2511663"/>
            <a:ext cx="877163" cy="369332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rPr>
              <a:t>客户端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2248277" y="2499940"/>
            <a:ext cx="1107996" cy="369332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rPr>
              <a:t>负责均衡</a:t>
            </a:r>
          </a:p>
        </p:txBody>
      </p:sp>
    </p:spTree>
    <p:extLst>
      <p:ext uri="{BB962C8B-B14F-4D97-AF65-F5344CB8AC3E}">
        <p14:creationId xmlns:p14="http://schemas.microsoft.com/office/powerpoint/2010/main" val="107478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传统日志分析系统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565484" y="2148114"/>
            <a:ext cx="8122825" cy="39794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/>
              <a:t>如果使用传统的日志分析系统，会遇到的问题：</a:t>
            </a:r>
          </a:p>
          <a:p>
            <a:r>
              <a:rPr lang="zh-CN" altLang="en-US" sz="2400" dirty="0" smtClean="0"/>
              <a:t>没有良好的水平扩展能力，性能受限于硬件性能。</a:t>
            </a:r>
          </a:p>
          <a:p>
            <a:r>
              <a:rPr lang="zh-CN" altLang="en-US" sz="2400" dirty="0" smtClean="0"/>
              <a:t>没有进行全文索引的能力，搜索速度慢。</a:t>
            </a:r>
          </a:p>
          <a:p>
            <a:r>
              <a:rPr lang="zh-CN" altLang="en-US" sz="2400" dirty="0" smtClean="0"/>
              <a:t>当硬件存储设备容量不够、出现故障或被黑客渗透攻击后日志可能被删掉，数据会丢失难以找回。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1609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海量日志管理面临的挑战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242646" y="1799491"/>
            <a:ext cx="6682153" cy="4525963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zh-CN" altLang="en-US" sz="2800" dirty="0" smtClean="0">
                <a:latin typeface="+mj-ea"/>
                <a:ea typeface="+mj-ea"/>
              </a:rPr>
              <a:t>面临问题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400" dirty="0" smtClean="0"/>
              <a:t>数据</a:t>
            </a:r>
            <a:r>
              <a:rPr lang="zh-CN" altLang="en-US" sz="2400" dirty="0"/>
              <a:t>量</a:t>
            </a:r>
            <a:r>
              <a:rPr lang="zh-CN" altLang="en-US" sz="2400" dirty="0" smtClean="0"/>
              <a:t>大</a:t>
            </a:r>
            <a:endParaRPr lang="en-US" altLang="zh-CN" sz="2400" dirty="0" smtClean="0"/>
          </a:p>
          <a:p>
            <a:r>
              <a:rPr lang="zh-CN" altLang="en-US" sz="2400" dirty="0" smtClean="0"/>
              <a:t>存储分散</a:t>
            </a:r>
            <a:endParaRPr lang="en-US" altLang="zh-CN" sz="2400" dirty="0" smtClean="0"/>
          </a:p>
          <a:p>
            <a:r>
              <a:rPr lang="zh-CN" altLang="en-US" sz="2400" dirty="0" smtClean="0"/>
              <a:t>无法快速统计并分析</a:t>
            </a:r>
            <a:r>
              <a:rPr lang="zh-CN" altLang="en-US" sz="2400" dirty="0"/>
              <a:t>业务</a:t>
            </a:r>
          </a:p>
          <a:p>
            <a:r>
              <a:rPr lang="zh-CN" altLang="en-US" sz="2400" dirty="0" smtClean="0"/>
              <a:t>传统</a:t>
            </a:r>
            <a:r>
              <a:rPr lang="zh-CN" altLang="en-US" sz="2400" dirty="0"/>
              <a:t>日志分析</a:t>
            </a:r>
            <a:r>
              <a:rPr lang="zh-CN" altLang="en-US" sz="2400" dirty="0" smtClean="0"/>
              <a:t>系统存在缺陷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09749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pPr algn="ctr"/>
            <a:r>
              <a:rPr lang="zh-CN" altLang="en-US" dirty="0"/>
              <a:t>如何解决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25963"/>
          </a:xfrm>
        </p:spPr>
        <p:txBody>
          <a:bodyPr/>
          <a:lstStyle/>
          <a:p>
            <a:pPr marL="36576" indent="0">
              <a:buNone/>
            </a:pPr>
            <a:r>
              <a:rPr lang="zh-CN" altLang="en-US" sz="2800" dirty="0" smtClean="0">
                <a:latin typeface="+mn-ea"/>
                <a:ea typeface="+mn-ea"/>
              </a:rPr>
              <a:t>大数据应用到海量日志的处理中</a:t>
            </a:r>
            <a:endParaRPr lang="en-US" altLang="zh-CN" sz="2800" dirty="0" smtClean="0">
              <a:latin typeface="+mn-ea"/>
              <a:ea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ea"/>
              <a:ea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+mn-ea"/>
                <a:ea typeface="+mn-ea"/>
              </a:rPr>
              <a:t>海量日志的采集</a:t>
            </a:r>
            <a:endParaRPr lang="en-US" altLang="zh-CN" sz="2400" dirty="0" smtClean="0">
              <a:latin typeface="+mn-ea"/>
              <a:ea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+mn-ea"/>
              </a:rPr>
              <a:t>云端</a:t>
            </a:r>
            <a:r>
              <a:rPr lang="zh-CN" altLang="en-US" sz="2400" dirty="0" smtClean="0">
                <a:latin typeface="+mn-ea"/>
                <a:ea typeface="+mn-ea"/>
              </a:rPr>
              <a:t>集中存储，多维索引</a:t>
            </a:r>
            <a:endParaRPr lang="en-US" altLang="zh-CN" sz="2400" dirty="0" smtClean="0">
              <a:latin typeface="+mn-ea"/>
              <a:ea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+mn-ea"/>
                <a:ea typeface="+mn-ea"/>
              </a:rPr>
              <a:t>高速数据挖掘</a:t>
            </a:r>
            <a:endParaRPr lang="en-US" altLang="zh-CN" sz="2400" dirty="0" smtClean="0">
              <a:latin typeface="+mn-ea"/>
              <a:ea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+mn-ea"/>
                <a:ea typeface="+mn-ea"/>
              </a:rPr>
              <a:t>日志数据可视化</a:t>
            </a:r>
            <a:endParaRPr lang="en-US" altLang="zh-CN" sz="2400" dirty="0" smtClean="0">
              <a:latin typeface="+mn-ea"/>
              <a:ea typeface="+mn-ea"/>
            </a:endParaRPr>
          </a:p>
          <a:p>
            <a:pPr marL="36576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2409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主要内容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浅析大数据时代</a:t>
            </a:r>
          </a:p>
          <a:p>
            <a:r>
              <a:rPr lang="zh-CN" altLang="en-US" dirty="0" smtClean="0"/>
              <a:t>海量日志管理面临的挑战</a:t>
            </a:r>
          </a:p>
          <a:p>
            <a:r>
              <a:rPr lang="zh-CN" altLang="en-US" dirty="0">
                <a:solidFill>
                  <a:schemeClr val="accent1"/>
                </a:solidFill>
              </a:rPr>
              <a:t>海量日志处理</a:t>
            </a:r>
            <a:r>
              <a:rPr lang="zh-CN" altLang="en-US" dirty="0" smtClean="0">
                <a:solidFill>
                  <a:schemeClr val="accent1"/>
                </a:solidFill>
              </a:rPr>
              <a:t>的技术架构、部署及应用</a:t>
            </a:r>
          </a:p>
        </p:txBody>
      </p:sp>
    </p:spTree>
    <p:extLst>
      <p:ext uri="{BB962C8B-B14F-4D97-AF65-F5344CB8AC3E}">
        <p14:creationId xmlns:p14="http://schemas.microsoft.com/office/powerpoint/2010/main" val="252686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公司简介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+mj-ea"/>
              </a:rPr>
              <a:t>山东蚁巡网络科技有限公司，是一家以核心技术为驱动、以优质服务求发展的运维产品和服务供应商</a:t>
            </a:r>
            <a:r>
              <a:rPr lang="zh-CN" altLang="en-US" sz="4800" dirty="0" smtClean="0">
                <a:latin typeface="+mj-ea"/>
              </a:rPr>
              <a:t>。目前，公司旗下有运维平台和云志两个产品。</a:t>
            </a:r>
            <a:endParaRPr lang="en-US" altLang="zh-CN" sz="4800" dirty="0"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4800" dirty="0"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latin typeface="+mj-ea"/>
              </a:rPr>
              <a:t>公司</a:t>
            </a:r>
            <a:r>
              <a:rPr lang="zh-CN" altLang="en-US" sz="4800" dirty="0">
                <a:latin typeface="+mj-ea"/>
              </a:rPr>
              <a:t>具有一支专业、稳定、经验丰富的研发队伍，与政府、军队、企业以及高校等均有合作，并多次作为主要参与者，承担国家级项目及课题</a:t>
            </a:r>
            <a:r>
              <a:rPr lang="zh-CN" altLang="en-US" sz="4800" dirty="0" smtClean="0">
                <a:latin typeface="+mj-ea"/>
              </a:rPr>
              <a:t>。</a:t>
            </a:r>
            <a:endParaRPr lang="en-US" altLang="zh-CN" sz="4800" dirty="0" smtClean="0"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4800" dirty="0"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zh-CN" sz="4800" dirty="0">
              <a:latin typeface="+mj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230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zh-CN" altLang="en-US" dirty="0" smtClean="0"/>
              <a:t>云志的技术架构、部署及应用</a:t>
            </a: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203158" y="1600200"/>
            <a:ext cx="6721642" cy="4525963"/>
          </a:xfrm>
        </p:spPr>
        <p:txBody>
          <a:bodyPr/>
          <a:lstStyle/>
          <a:p>
            <a:r>
              <a:rPr lang="zh-CN" altLang="en-US" dirty="0" smtClean="0"/>
              <a:t>技术架构</a:t>
            </a:r>
            <a:endParaRPr lang="en-US" altLang="zh-CN" dirty="0" smtClean="0"/>
          </a:p>
          <a:p>
            <a:r>
              <a:rPr lang="zh-CN" altLang="en-US" dirty="0"/>
              <a:t>部署</a:t>
            </a:r>
            <a:endParaRPr lang="en-US" altLang="zh-CN" dirty="0"/>
          </a:p>
          <a:p>
            <a:r>
              <a:rPr lang="zh-CN" altLang="en-US" dirty="0" smtClean="0"/>
              <a:t>特性</a:t>
            </a:r>
            <a:endParaRPr lang="en-US" altLang="zh-CN" dirty="0" smtClean="0"/>
          </a:p>
          <a:p>
            <a:r>
              <a:rPr lang="zh-CN" altLang="en-US" dirty="0" smtClean="0"/>
              <a:t>应用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507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433179"/>
              </p:ext>
            </p:extLst>
          </p:nvPr>
        </p:nvGraphicFramePr>
        <p:xfrm>
          <a:off x="481263" y="1988840"/>
          <a:ext cx="8275961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Visio" r:id="rId4" imgW="12287373" imgH="5800557" progId="Visio.Drawing.15">
                  <p:embed/>
                </p:oleObj>
              </mc:Choice>
              <mc:Fallback>
                <p:oleObj name="Visio" r:id="rId4" imgW="12287373" imgH="580055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263" y="1988840"/>
                        <a:ext cx="8275961" cy="42484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/>
              <a:t>云志技术</a:t>
            </a:r>
            <a:r>
              <a:rPr lang="zh-CN" altLang="en-US" dirty="0" smtClean="0"/>
              <a:t>架构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042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3"/>
          <p:cNvSpPr/>
          <p:nvPr/>
        </p:nvSpPr>
        <p:spPr>
          <a:xfrm flipV="1">
            <a:off x="2987824" y="4941168"/>
            <a:ext cx="288032" cy="275828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数据收集过程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47664" y="1628800"/>
            <a:ext cx="5688632" cy="86409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5696" y="17728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分布式存储</a:t>
            </a:r>
          </a:p>
        </p:txBody>
      </p:sp>
      <p:sp>
        <p:nvSpPr>
          <p:cNvPr id="8" name="矩形 7"/>
          <p:cNvSpPr/>
          <p:nvPr/>
        </p:nvSpPr>
        <p:spPr>
          <a:xfrm>
            <a:off x="3600872" y="17728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分布式</a:t>
            </a:r>
            <a:r>
              <a:rPr lang="zh-CN" altLang="en-US" sz="1600" dirty="0" smtClean="0">
                <a:latin typeface="+mn-ea"/>
              </a:rPr>
              <a:t>查询</a:t>
            </a:r>
            <a:endParaRPr lang="zh-CN" altLang="en-US" sz="1600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4088" y="17728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分布式</a:t>
            </a:r>
            <a:r>
              <a:rPr lang="zh-CN" altLang="en-US" sz="1600" dirty="0" smtClean="0">
                <a:latin typeface="+mn-ea"/>
              </a:rPr>
              <a:t>索引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2780928"/>
            <a:ext cx="5688632" cy="86409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35696" y="2924944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计算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8864" y="2924944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推送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0072" y="2924944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规整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47664" y="3933056"/>
            <a:ext cx="5688632" cy="1008112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5696" y="4077072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数据解析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8864" y="4077072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数据过滤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20072" y="4077072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数据统计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7664" y="5229200"/>
            <a:ext cx="5688632" cy="936104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35696" y="53732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+mn-ea"/>
              </a:rPr>
              <a:t>syslog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20072" y="53732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+mn-ea"/>
              </a:rPr>
              <a:t>http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63888" y="2276872"/>
            <a:ext cx="2016224" cy="1980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大数据存储和</a:t>
            </a:r>
            <a:r>
              <a:rPr lang="zh-CN" altLang="en-US" sz="1600" dirty="0" smtClean="0">
                <a:latin typeface="+mn-ea"/>
              </a:rPr>
              <a:t>索引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19872" y="3392996"/>
            <a:ext cx="2304256" cy="180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数据处理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635896" y="4653136"/>
            <a:ext cx="1872208" cy="180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数据采集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59832" y="5805264"/>
            <a:ext cx="302433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数据源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5" name="下箭头 24"/>
          <p:cNvSpPr/>
          <p:nvPr/>
        </p:nvSpPr>
        <p:spPr>
          <a:xfrm flipV="1">
            <a:off x="5868144" y="4941168"/>
            <a:ext cx="288032" cy="275828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26" name="下箭头 25"/>
          <p:cNvSpPr/>
          <p:nvPr/>
        </p:nvSpPr>
        <p:spPr>
          <a:xfrm flipV="1">
            <a:off x="2987824" y="3645024"/>
            <a:ext cx="288032" cy="275828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27" name="下箭头 26"/>
          <p:cNvSpPr/>
          <p:nvPr/>
        </p:nvSpPr>
        <p:spPr>
          <a:xfrm flipV="1">
            <a:off x="5868144" y="3645024"/>
            <a:ext cx="288032" cy="275828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28" name="下箭头 27"/>
          <p:cNvSpPr/>
          <p:nvPr/>
        </p:nvSpPr>
        <p:spPr>
          <a:xfrm flipV="1">
            <a:off x="2987824" y="2505100"/>
            <a:ext cx="288032" cy="275828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29" name="下箭头 28"/>
          <p:cNvSpPr/>
          <p:nvPr/>
        </p:nvSpPr>
        <p:spPr>
          <a:xfrm flipV="1">
            <a:off x="5868144" y="2505100"/>
            <a:ext cx="288032" cy="275828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28864" y="53732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+mn-ea"/>
              </a:rPr>
              <a:t>agent</a:t>
            </a: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240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3"/>
          <p:cNvSpPr/>
          <p:nvPr/>
        </p:nvSpPr>
        <p:spPr>
          <a:xfrm>
            <a:off x="2987824" y="2492896"/>
            <a:ext cx="288032" cy="288032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5868144" y="2505100"/>
            <a:ext cx="288032" cy="288032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2987824" y="3632820"/>
            <a:ext cx="288032" cy="288032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5868144" y="3645024"/>
            <a:ext cx="288032" cy="288032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987824" y="4928964"/>
            <a:ext cx="288032" cy="288032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5868144" y="4941168"/>
            <a:ext cx="288032" cy="288032"/>
          </a:xfrm>
          <a:prstGeom prst="downArrow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数据应用过程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7664" y="1628800"/>
            <a:ext cx="5688632" cy="8640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35696" y="1772816"/>
            <a:ext cx="1512168" cy="3600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+mn-ea"/>
              </a:rPr>
              <a:t>PC</a:t>
            </a:r>
            <a:r>
              <a:rPr lang="zh-CN" altLang="en-US" sz="1600" dirty="0" smtClean="0">
                <a:latin typeface="+mn-ea"/>
              </a:rPr>
              <a:t>机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5192" y="1772816"/>
            <a:ext cx="1512168" cy="3600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手机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2780928"/>
            <a:ext cx="5688632" cy="8640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35696" y="2924944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认证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28864" y="2924944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授权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20072" y="2924944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推送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7664" y="3933056"/>
            <a:ext cx="5688632" cy="1008112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35696" y="4077072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数据分析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28864" y="4077072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并行计算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20072" y="4077072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数据推送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47664" y="5229200"/>
            <a:ext cx="5688632" cy="936104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35696" y="53732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分布式存储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28864" y="53732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分布式查询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0072" y="5373216"/>
            <a:ext cx="1512168" cy="36004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分布式索引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35896" y="2240868"/>
            <a:ext cx="1512168" cy="180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应用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19872" y="3392996"/>
            <a:ext cx="2304256" cy="180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业务服务及推送接口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63888" y="4653136"/>
            <a:ext cx="1872208" cy="180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数据分析服务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02856" y="5877272"/>
            <a:ext cx="2149264" cy="180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+mn-ea"/>
              </a:rPr>
              <a:t>大数据存储和索引</a:t>
            </a: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639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部署</a:t>
            </a:r>
            <a:endParaRPr lang="zh-CN" altLang="en-US" dirty="0"/>
          </a:p>
        </p:txBody>
      </p:sp>
      <p:graphicFrame>
        <p:nvGraphicFramePr>
          <p:cNvPr id="6" name="对象 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294729"/>
              </p:ext>
            </p:extLst>
          </p:nvPr>
        </p:nvGraphicFramePr>
        <p:xfrm>
          <a:off x="1413503" y="1531765"/>
          <a:ext cx="6318583" cy="549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Visio" r:id="rId4" imgW="6981886" imgH="6467699" progId="Visio.Drawing.15">
                  <p:embed/>
                </p:oleObj>
              </mc:Choice>
              <mc:Fallback>
                <p:oleObj name="Visio" r:id="rId4" imgW="6981886" imgH="6467699" progId="Visio.Drawing.15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3503" y="1531765"/>
                        <a:ext cx="6318583" cy="549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849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特性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781176" y="1595293"/>
            <a:ext cx="5353050" cy="4124326"/>
          </a:xfrm>
          <a:prstGeom prst="rect">
            <a:avLst/>
          </a:prstGeom>
        </p:spPr>
        <p:txBody>
          <a:bodyPr/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容易扩展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高速读写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高可用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成本相对不高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稳定可靠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55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603765" y="1756611"/>
            <a:ext cx="3347726" cy="3513221"/>
          </a:xfrm>
          <a:prstGeom prst="rect">
            <a:avLst/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7411" y="2703216"/>
            <a:ext cx="973423" cy="16065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36" y="2057062"/>
            <a:ext cx="2127302" cy="25390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1241" y="2845953"/>
            <a:ext cx="1581422" cy="1110341"/>
          </a:xfrm>
          <a:prstGeom prst="rect">
            <a:avLst/>
          </a:prstGeom>
        </p:spPr>
      </p:pic>
      <p:sp>
        <p:nvSpPr>
          <p:cNvPr id="6" name="文本框 17"/>
          <p:cNvSpPr txBox="1"/>
          <p:nvPr/>
        </p:nvSpPr>
        <p:spPr>
          <a:xfrm>
            <a:off x="3198865" y="3304848"/>
            <a:ext cx="618746" cy="317545"/>
          </a:xfrm>
          <a:prstGeom prst="rect">
            <a:avLst/>
          </a:prstGeom>
          <a:noFill/>
        </p:spPr>
        <p:txBody>
          <a:bodyPr wrap="square" lIns="55394" tIns="27697" rIns="55394" bIns="27697" rtlCol="0">
            <a:spAutoFit/>
          </a:bodyPr>
          <a:lstStyle/>
          <a:p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84169" y="4097172"/>
            <a:ext cx="1342976" cy="425267"/>
          </a:xfrm>
          <a:prstGeom prst="rect">
            <a:avLst/>
          </a:prstGeom>
          <a:noFill/>
        </p:spPr>
        <p:txBody>
          <a:bodyPr wrap="none" lIns="55394" tIns="27697" rIns="55394" bIns="27697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安全分析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084169" y="2271293"/>
            <a:ext cx="1342976" cy="425267"/>
          </a:xfrm>
          <a:prstGeom prst="rect">
            <a:avLst/>
          </a:prstGeom>
          <a:noFill/>
        </p:spPr>
        <p:txBody>
          <a:bodyPr wrap="none" lIns="55394" tIns="27697" rIns="55394" bIns="27697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业务分析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84169" y="2845952"/>
            <a:ext cx="1342976" cy="425267"/>
          </a:xfrm>
          <a:prstGeom prst="rect">
            <a:avLst/>
          </a:prstGeom>
          <a:noFill/>
        </p:spPr>
        <p:txBody>
          <a:bodyPr wrap="none" lIns="55394" tIns="27697" rIns="55394" bIns="27697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异常分析</a:t>
            </a:r>
          </a:p>
        </p:txBody>
      </p:sp>
      <p:sp>
        <p:nvSpPr>
          <p:cNvPr id="12" name="文本框 13"/>
          <p:cNvSpPr txBox="1"/>
          <p:nvPr/>
        </p:nvSpPr>
        <p:spPr>
          <a:xfrm>
            <a:off x="7078297" y="3481638"/>
            <a:ext cx="1342976" cy="425267"/>
          </a:xfrm>
          <a:prstGeom prst="rect">
            <a:avLst/>
          </a:prstGeom>
          <a:noFill/>
        </p:spPr>
        <p:txBody>
          <a:bodyPr wrap="none" lIns="55394" tIns="27697" rIns="55394" bIns="27697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性能分析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0021" y="2703216"/>
            <a:ext cx="973423" cy="1606589"/>
          </a:xfrm>
          <a:prstGeom prst="rect">
            <a:avLst/>
          </a:prstGeom>
        </p:spPr>
      </p:pic>
      <p:sp>
        <p:nvSpPr>
          <p:cNvPr id="7" name="文本框 24"/>
          <p:cNvSpPr txBox="1"/>
          <p:nvPr/>
        </p:nvSpPr>
        <p:spPr>
          <a:xfrm>
            <a:off x="5899830" y="3176889"/>
            <a:ext cx="648626" cy="579155"/>
          </a:xfrm>
          <a:prstGeom prst="rect">
            <a:avLst/>
          </a:prstGeom>
          <a:noFill/>
        </p:spPr>
        <p:txBody>
          <a:bodyPr wrap="square" lIns="55394" tIns="27697" rIns="55394" bIns="27697" rtlCol="0">
            <a:spAutoFit/>
          </a:bodyPr>
          <a:lstStyle/>
          <a:p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endParaRPr lang="en-US" altLang="zh-CN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应用</a:t>
            </a:r>
          </a:p>
        </p:txBody>
      </p:sp>
    </p:spTree>
    <p:extLst>
      <p:ext uri="{BB962C8B-B14F-4D97-AF65-F5344CB8AC3E}">
        <p14:creationId xmlns:p14="http://schemas.microsoft.com/office/powerpoint/2010/main" val="86945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简单应用</a:t>
            </a:r>
            <a:endParaRPr lang="zh-CN" altLang="en-US" dirty="0"/>
          </a:p>
        </p:txBody>
      </p:sp>
      <p:sp>
        <p:nvSpPr>
          <p:cNvPr id="5" name="内容占位符 3"/>
          <p:cNvSpPr txBox="1">
            <a:spLocks/>
          </p:cNvSpPr>
          <p:nvPr/>
        </p:nvSpPr>
        <p:spPr>
          <a:xfrm>
            <a:off x="457200" y="1600200"/>
            <a:ext cx="7571184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搜索关键字“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loopback”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，发现有网络环路；</a:t>
            </a: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搜索登录失败的记录，发现异常登录请求；</a:t>
            </a: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搜索关键字“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duplicate”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，发现有少量存在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IP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地址冲突的地址；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查找</a:t>
            </a:r>
            <a:r>
              <a:rPr lang="en-US" altLang="zh-CN" sz="2400" dirty="0" err="1" smtClean="0">
                <a:solidFill>
                  <a:schemeClr val="bg1"/>
                </a:solidFill>
                <a:latin typeface="+mn-ea"/>
              </a:rPr>
              <a:t>mysql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慢查询语句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……</a:t>
            </a:r>
          </a:p>
          <a:p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pPr marL="36576" indent="0">
              <a:buFont typeface="Wingdings 2"/>
              <a:buNone/>
            </a:pP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pPr marL="36576" indent="0">
              <a:buFont typeface="Wingdings 2"/>
              <a:buNone/>
            </a:pPr>
            <a:endParaRPr lang="en-US" altLang="zh-CN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192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高级应用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25963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latin typeface="+mn-ea"/>
                <a:ea typeface="+mn-ea"/>
              </a:rPr>
              <a:t>根据用户操作行为，预测使用习惯，反馈给设计和开发人员修改，提高用户体验</a:t>
            </a:r>
            <a:endParaRPr lang="en-US" altLang="zh-CN" sz="2400" dirty="0" smtClean="0">
              <a:latin typeface="+mn-ea"/>
              <a:ea typeface="+mn-ea"/>
            </a:endParaRPr>
          </a:p>
          <a:p>
            <a:r>
              <a:rPr lang="zh-CN" altLang="en-US" sz="2400" dirty="0">
                <a:latin typeface="+mn-ea"/>
              </a:rPr>
              <a:t>根据</a:t>
            </a:r>
            <a:r>
              <a:rPr lang="zh-CN" altLang="en-US" sz="2400" dirty="0" smtClean="0">
                <a:latin typeface="+mn-ea"/>
              </a:rPr>
              <a:t>用户行为</a:t>
            </a:r>
            <a:r>
              <a:rPr lang="zh-CN" altLang="en-US" sz="2400" dirty="0">
                <a:latin typeface="+mn-ea"/>
              </a:rPr>
              <a:t>，</a:t>
            </a:r>
            <a:r>
              <a:rPr lang="zh-CN" altLang="en-US" sz="2400" dirty="0" smtClean="0">
                <a:latin typeface="+mn-ea"/>
              </a:rPr>
              <a:t>预测用户喜好，精准推送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 smtClean="0">
                <a:latin typeface="+mn-ea"/>
                <a:ea typeface="+mn-ea"/>
              </a:rPr>
              <a:t>统计用户访问地址，获取用户所在地域，使用设备</a:t>
            </a:r>
            <a:endParaRPr lang="en-US" altLang="zh-CN" sz="2400" dirty="0" smtClean="0">
              <a:latin typeface="+mn-ea"/>
              <a:ea typeface="+mn-ea"/>
            </a:endParaRPr>
          </a:p>
          <a:p>
            <a:r>
              <a:rPr lang="zh-CN" altLang="en-US" sz="2400" dirty="0" smtClean="0">
                <a:latin typeface="+mn-ea"/>
                <a:ea typeface="+mn-ea"/>
              </a:rPr>
              <a:t>针对攻击行为进行预警</a:t>
            </a:r>
            <a:endParaRPr lang="en-US" altLang="zh-CN" sz="2400" dirty="0" smtClean="0">
              <a:latin typeface="+mn-ea"/>
              <a:ea typeface="+mn-ea"/>
            </a:endParaRPr>
          </a:p>
          <a:p>
            <a:r>
              <a:rPr lang="en-US" altLang="zh-CN" sz="2800" dirty="0" smtClean="0"/>
              <a:t>…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1796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80" y="2755232"/>
            <a:ext cx="8231029" cy="33723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6000" dirty="0" smtClean="0"/>
              <a:t>谢谢</a:t>
            </a:r>
            <a:r>
              <a:rPr lang="zh-CN" altLang="en-US" sz="6000" dirty="0"/>
              <a:t>大家</a:t>
            </a:r>
          </a:p>
        </p:txBody>
      </p:sp>
    </p:spTree>
    <p:extLst>
      <p:ext uri="{BB962C8B-B14F-4D97-AF65-F5344CB8AC3E}">
        <p14:creationId xmlns:p14="http://schemas.microsoft.com/office/powerpoint/2010/main" val="410525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主要内容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浅析大数据时代</a:t>
            </a:r>
          </a:p>
          <a:p>
            <a:r>
              <a:rPr lang="zh-CN" altLang="en-US" dirty="0" smtClean="0"/>
              <a:t>海量日志管理面临的挑战</a:t>
            </a:r>
          </a:p>
          <a:p>
            <a:r>
              <a:rPr lang="zh-CN" altLang="en-US" dirty="0"/>
              <a:t>海量日志处理的技术架构、部署及应用</a:t>
            </a:r>
          </a:p>
        </p:txBody>
      </p:sp>
    </p:spTree>
    <p:extLst>
      <p:ext uri="{BB962C8B-B14F-4D97-AF65-F5344CB8AC3E}">
        <p14:creationId xmlns:p14="http://schemas.microsoft.com/office/powerpoint/2010/main" val="1693720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大数据时代</a:t>
            </a:r>
            <a:endParaRPr lang="zh-CN" altLang="en-US" sz="4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大</a:t>
            </a:r>
            <a:r>
              <a:rPr lang="zh-CN" altLang="en-US" sz="2800" dirty="0" smtClean="0"/>
              <a:t>数据</a:t>
            </a:r>
            <a:r>
              <a:rPr lang="zh-CN" altLang="en-US" sz="2800" dirty="0"/>
              <a:t>时代</a:t>
            </a:r>
            <a:endParaRPr lang="en-US" altLang="zh-CN" sz="2800" dirty="0" smtClean="0"/>
          </a:p>
          <a:p>
            <a:r>
              <a:rPr lang="zh-CN" altLang="en-US" sz="2800" dirty="0" smtClean="0"/>
              <a:t>什么</a:t>
            </a:r>
            <a:r>
              <a:rPr lang="zh-CN" altLang="en-US" sz="2800" dirty="0"/>
              <a:t>是大数据</a:t>
            </a:r>
          </a:p>
          <a:p>
            <a:r>
              <a:rPr lang="zh-CN" altLang="en-US" sz="2800" dirty="0"/>
              <a:t>大数据的特点</a:t>
            </a:r>
          </a:p>
          <a:p>
            <a:r>
              <a:rPr lang="zh-CN" altLang="en-US" sz="2800" dirty="0"/>
              <a:t>大数据分析及关键技术</a:t>
            </a:r>
          </a:p>
          <a:p>
            <a:r>
              <a:rPr lang="zh-CN" altLang="en-US" sz="2800" dirty="0"/>
              <a:t>大数据应用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59620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大数据</a:t>
            </a:r>
            <a:r>
              <a:rPr lang="zh-CN" altLang="en-US" dirty="0" smtClean="0"/>
              <a:t>时代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dirty="0" smtClean="0">
                <a:latin typeface="+mn-ea"/>
                <a:ea typeface="+mn-ea"/>
              </a:rPr>
              <a:t>    大数据时代的出现简单的讲是海量数据同完美计算能力结合的结果。</a:t>
            </a:r>
            <a:endParaRPr lang="en-US" altLang="zh-CN" sz="2400" dirty="0" smtClean="0"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2400" dirty="0">
                <a:latin typeface="+mn-ea"/>
                <a:ea typeface="+mn-ea"/>
              </a:rPr>
              <a:t> </a:t>
            </a:r>
            <a:r>
              <a:rPr lang="en-US" altLang="zh-CN" sz="2400" dirty="0" smtClean="0">
                <a:latin typeface="+mn-ea"/>
                <a:ea typeface="+mn-ea"/>
              </a:rPr>
              <a:t>   </a:t>
            </a:r>
            <a:r>
              <a:rPr lang="zh-CN" altLang="en-US" sz="2400" dirty="0" smtClean="0">
                <a:latin typeface="+mn-ea"/>
                <a:ea typeface="+mn-ea"/>
              </a:rPr>
              <a:t>确切的说是移动互联网、物联网产生了海量的数据，大数据计算技术完美地解决了海量数据的收集、存储、计算、分析的问题。</a:t>
            </a:r>
            <a:endParaRPr lang="en-US" altLang="zh-CN" sz="2400" dirty="0" smtClean="0"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2400" dirty="0">
                <a:latin typeface="+mn-ea"/>
                <a:ea typeface="+mn-ea"/>
              </a:rPr>
              <a:t> </a:t>
            </a:r>
            <a:r>
              <a:rPr lang="en-US" altLang="zh-CN" sz="2400" dirty="0" smtClean="0">
                <a:latin typeface="+mn-ea"/>
                <a:ea typeface="+mn-ea"/>
              </a:rPr>
              <a:t>   </a:t>
            </a:r>
            <a:r>
              <a:rPr lang="zh-CN" altLang="en-US" sz="2400" dirty="0" smtClean="0">
                <a:latin typeface="+mn-ea"/>
                <a:ea typeface="+mn-ea"/>
              </a:rPr>
              <a:t>大数据时代开启人类社会利用数据价值的另一个时代。</a:t>
            </a:r>
            <a:endParaRPr lang="zh-CN" altLang="en-US" sz="2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9329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55394" tIns="27697" rIns="55394" bIns="27697" rtlCol="0" anchor="ctr">
            <a:normAutofit/>
          </a:bodyPr>
          <a:lstStyle>
            <a:lvl1pPr algn="ctr" defTabSz="553944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mtClean="0"/>
              <a:t>什么是大数据？</a:t>
            </a:r>
            <a:endParaRPr lang="zh-CN" altLang="en-US" dirty="0"/>
          </a:p>
        </p:txBody>
      </p:sp>
      <p:pic>
        <p:nvPicPr>
          <p:cNvPr id="5" name="内容占位符 3" descr="大数据定义-Wikepedia义.jp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654404"/>
            <a:ext cx="6187751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5023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55394" tIns="27697" rIns="55394" bIns="27697" rtlCol="0" anchor="ctr">
            <a:normAutofit/>
          </a:bodyPr>
          <a:lstStyle>
            <a:lvl1pPr algn="ctr" defTabSz="553944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/>
              <a:t>大数据特点</a:t>
            </a:r>
            <a:endParaRPr lang="zh-CN" altLang="en-US" dirty="0"/>
          </a:p>
        </p:txBody>
      </p:sp>
      <p:pic>
        <p:nvPicPr>
          <p:cNvPr id="5" name="内容占位符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04864"/>
            <a:ext cx="684241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示 12"/>
          <p:cNvGraphicFramePr/>
          <p:nvPr>
            <p:extLst>
              <p:ext uri="{D42A27DB-BD31-4B8C-83A1-F6EECF244321}">
                <p14:modId xmlns:p14="http://schemas.microsoft.com/office/powerpoint/2010/main" val="2117671241"/>
              </p:ext>
            </p:extLst>
          </p:nvPr>
        </p:nvGraphicFramePr>
        <p:xfrm>
          <a:off x="539552" y="2363282"/>
          <a:ext cx="4104456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265055" y="2507297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>
              <a:buFont typeface="Arial" pitchFamily="34" charset="0"/>
              <a:buChar char="•"/>
            </a:pPr>
            <a:r>
              <a:rPr lang="zh-CN" altLang="en-US" sz="2000" dirty="0">
                <a:solidFill>
                  <a:prstClr val="white"/>
                </a:solidFill>
                <a:latin typeface="宋体"/>
                <a:ea typeface="宋体"/>
              </a:rPr>
              <a:t>对数据分析和挖掘后获得的知识进行可视化展示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54180" y="3550059"/>
            <a:ext cx="3368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>
              <a:buFont typeface="Arial" pitchFamily="34" charset="0"/>
              <a:buChar char="•"/>
            </a:pPr>
            <a:r>
              <a:rPr lang="zh-CN" altLang="en-US" sz="2000" dirty="0" smtClean="0">
                <a:solidFill>
                  <a:prstClr val="white"/>
                </a:solidFill>
                <a:latin typeface="宋体"/>
                <a:ea typeface="宋体"/>
              </a:rPr>
              <a:t>分析大数据特征，挖掘蕴含在大数据中的潜在价值</a:t>
            </a:r>
            <a:endParaRPr lang="zh-CN" altLang="en-US" sz="2000" dirty="0">
              <a:solidFill>
                <a:prstClr val="white"/>
              </a:solidFill>
              <a:latin typeface="宋体"/>
              <a:ea typeface="宋体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27245" y="4592819"/>
            <a:ext cx="4224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>
              <a:buFont typeface="Arial" pitchFamily="34" charset="0"/>
              <a:buChar char="•"/>
            </a:pPr>
            <a:r>
              <a:rPr lang="zh-CN" altLang="en-US" sz="2000" dirty="0">
                <a:solidFill>
                  <a:prstClr val="white"/>
                </a:solidFill>
                <a:latin typeface="宋体"/>
                <a:ea typeface="宋体"/>
              </a:rPr>
              <a:t>持久化存储</a:t>
            </a:r>
            <a:r>
              <a:rPr lang="zh-CN" altLang="en-US" sz="2000" dirty="0" smtClean="0">
                <a:solidFill>
                  <a:prstClr val="white"/>
                </a:solidFill>
                <a:latin typeface="宋体"/>
                <a:ea typeface="宋体"/>
              </a:rPr>
              <a:t>大数据，确保大数据以最便捷的方式被</a:t>
            </a:r>
            <a:r>
              <a:rPr lang="zh-CN" altLang="en-US" sz="2000" dirty="0">
                <a:solidFill>
                  <a:prstClr val="white"/>
                </a:solidFill>
                <a:latin typeface="宋体"/>
                <a:ea typeface="宋体"/>
              </a:rPr>
              <a:t>读取</a:t>
            </a:r>
            <a:r>
              <a:rPr lang="zh-CN" altLang="en-US" sz="2000" dirty="0" smtClean="0">
                <a:solidFill>
                  <a:prstClr val="white"/>
                </a:solidFill>
                <a:latin typeface="宋体"/>
                <a:ea typeface="宋体"/>
              </a:rPr>
              <a:t>和更新</a:t>
            </a:r>
            <a:endParaRPr lang="zh-CN" altLang="en-US" sz="2000" dirty="0">
              <a:solidFill>
                <a:prstClr val="white"/>
              </a:solidFill>
              <a:latin typeface="宋体"/>
              <a:ea typeface="宋体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93249" y="5635579"/>
            <a:ext cx="3577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>
              <a:buFont typeface="Arial" pitchFamily="34" charset="0"/>
              <a:buChar char="•"/>
            </a:pPr>
            <a:r>
              <a:rPr lang="zh-CN" altLang="en-US" sz="2000" dirty="0" smtClean="0">
                <a:solidFill>
                  <a:prstClr val="white"/>
                </a:solidFill>
                <a:latin typeface="宋体"/>
                <a:ea typeface="宋体"/>
              </a:rPr>
              <a:t>采集数据，对大数据加以整理，从中抽取结构特征</a:t>
            </a:r>
            <a:endParaRPr lang="zh-CN" altLang="en-US" sz="2000" dirty="0">
              <a:solidFill>
                <a:prstClr val="white"/>
              </a:solidFill>
              <a:latin typeface="宋体"/>
              <a:ea typeface="宋体"/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990603" y="0"/>
            <a:ext cx="7498304" cy="42367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0" kern="12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21457"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642915"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964372"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285829" algn="ctr" rtl="0" fontAlgn="base">
              <a:spcBef>
                <a:spcPct val="0"/>
              </a:spcBef>
              <a:spcAft>
                <a:spcPct val="0"/>
              </a:spcAft>
              <a:defRPr sz="3094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  <a:latin typeface="Calibri"/>
                <a:ea typeface="宋体"/>
              </a:rPr>
              <a:t>大数据分析及关键技术</a:t>
            </a:r>
            <a:endParaRPr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216180" y="1284628"/>
            <a:ext cx="8784976" cy="107280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/>
        </p:spPr>
        <p:txBody>
          <a:bodyPr/>
          <a:lstStyle/>
          <a:p>
            <a:pPr marL="87313" lvl="2" indent="312738" defTabSz="914400">
              <a:lnSpc>
                <a:spcPct val="150000"/>
              </a:lnSpc>
            </a:pPr>
            <a:r>
              <a:rPr lang="zh-CN" altLang="en-US" sz="1800" b="1" dirty="0" smtClean="0">
                <a:solidFill>
                  <a:prstClr val="white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大数据分析技术是对大数据</a:t>
            </a:r>
            <a:r>
              <a:rPr lang="zh-CN" altLang="en-US" sz="1800" b="1" dirty="0">
                <a:solidFill>
                  <a:prstClr val="white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1800" b="1" dirty="0" smtClean="0">
                <a:solidFill>
                  <a:prstClr val="white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产生、存储、挖掘和展现的全生命周期进行综合分析处理的过程</a:t>
            </a:r>
            <a:r>
              <a:rPr lang="en-US" altLang="zh-CN" sz="1800" b="1" dirty="0" smtClean="0">
                <a:solidFill>
                  <a:prstClr val="white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zh-CN" altLang="en-US" sz="1800" b="1" dirty="0">
              <a:solidFill>
                <a:prstClr val="white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页脚占位符 2"/>
          <p:cNvSpPr txBox="1">
            <a:spLocks/>
          </p:cNvSpPr>
          <p:nvPr/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kumimoji="0" lang="zh-CN" altLang="en-US" sz="1600" kern="1200" dirty="0" smtClean="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4D2D0">
                  <a:shade val="50000"/>
                </a:srgb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00117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55394" tIns="27697" rIns="55394" bIns="27697" rtlCol="0" anchor="ctr">
            <a:normAutofit/>
          </a:bodyPr>
          <a:lstStyle>
            <a:lvl1pPr algn="ctr" defTabSz="553944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mtClean="0"/>
              <a:t>大数据应用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902368" y="1600200"/>
            <a:ext cx="7022432" cy="4525963"/>
          </a:xfrm>
          <a:prstGeom prst="rect">
            <a:avLst/>
          </a:prstGeom>
        </p:spPr>
        <p:txBody>
          <a:bodyPr vert="horz" lIns="55394" tIns="27697" rIns="55394" bIns="27697" rtlCol="0">
            <a:normAutofit/>
          </a:bodyPr>
          <a:lstStyle>
            <a:lvl1pPr marL="207729" indent="-207729" algn="l" defTabSz="5539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450079" indent="-173107" algn="l" defTabSz="5539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692429" indent="-138486" algn="l" defTabSz="5539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969401" indent="-138486" algn="l" defTabSz="5539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1246373" indent="-138486" algn="l" defTabSz="55394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微软雅黑" pitchFamily="34" charset="-122"/>
                <a:cs typeface="+mn-cs"/>
              </a:defRPr>
            </a:lvl5pPr>
            <a:lvl6pPr marL="1523345" indent="-138486" algn="l" defTabSz="5539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00316" indent="-138486" algn="l" defTabSz="5539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77288" indent="-138486" algn="l" defTabSz="5539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54260" indent="-138486" algn="l" defTabSz="5539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莫里的航海图</a:t>
            </a:r>
            <a:endParaRPr lang="en-US" altLang="zh-CN" dirty="0" smtClean="0"/>
          </a:p>
          <a:p>
            <a:r>
              <a:rPr lang="zh-CN" altLang="zh-CN" dirty="0" smtClean="0"/>
              <a:t>亚马逊的</a:t>
            </a:r>
            <a:r>
              <a:rPr lang="zh-CN" altLang="en-US" dirty="0" smtClean="0"/>
              <a:t>书籍</a:t>
            </a:r>
            <a:r>
              <a:rPr lang="zh-CN" altLang="zh-CN" dirty="0" smtClean="0"/>
              <a:t>推荐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84788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1039</Words>
  <Application>Microsoft Office PowerPoint</Application>
  <PresentationFormat>自定义</PresentationFormat>
  <Paragraphs>180</Paragraphs>
  <Slides>29</Slides>
  <Notes>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Office 主题​​</vt:lpstr>
      <vt:lpstr>CorelDRAW</vt:lpstr>
      <vt:lpstr>Visio</vt:lpstr>
      <vt:lpstr>PowerPoint 演示文稿</vt:lpstr>
      <vt:lpstr>公司简介</vt:lpstr>
      <vt:lpstr>主要内容</vt:lpstr>
      <vt:lpstr>大数据时代</vt:lpstr>
      <vt:lpstr>大数据时代</vt:lpstr>
      <vt:lpstr>PowerPoint 演示文稿</vt:lpstr>
      <vt:lpstr>PowerPoint 演示文稿</vt:lpstr>
      <vt:lpstr>PowerPoint 演示文稿</vt:lpstr>
      <vt:lpstr>PowerPoint 演示文稿</vt:lpstr>
      <vt:lpstr>莫里的航海图</vt:lpstr>
      <vt:lpstr>亚马逊的书籍推荐</vt:lpstr>
      <vt:lpstr>更多应用场景</vt:lpstr>
      <vt:lpstr>主要内容</vt:lpstr>
      <vt:lpstr>大中型信息中心运维日志</vt:lpstr>
      <vt:lpstr>大型网站业务流程日志</vt:lpstr>
      <vt:lpstr>传统日志分析系统</vt:lpstr>
      <vt:lpstr>海量日志管理面临的挑战</vt:lpstr>
      <vt:lpstr>如何解决</vt:lpstr>
      <vt:lpstr>主要内容</vt:lpstr>
      <vt:lpstr>云志的技术架构、部署及应用</vt:lpstr>
      <vt:lpstr>云志技术架构</vt:lpstr>
      <vt:lpstr>数据收集过程</vt:lpstr>
      <vt:lpstr>数据应用过程</vt:lpstr>
      <vt:lpstr>部署</vt:lpstr>
      <vt:lpstr>特性</vt:lpstr>
      <vt:lpstr>应用</vt:lpstr>
      <vt:lpstr>简单应用</vt:lpstr>
      <vt:lpstr>高级应用</vt:lpstr>
      <vt:lpstr>PowerPoint 演示文稿</vt:lpstr>
    </vt:vector>
  </TitlesOfParts>
  <Company>略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无</dc:creator>
  <cp:lastModifiedBy>use</cp:lastModifiedBy>
  <cp:revision>266</cp:revision>
  <dcterms:created xsi:type="dcterms:W3CDTF">2012-08-16T08:08:13Z</dcterms:created>
  <dcterms:modified xsi:type="dcterms:W3CDTF">2015-07-29T08:46:41Z</dcterms:modified>
</cp:coreProperties>
</file>